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85" r:id="rId3"/>
    <p:sldId id="257" r:id="rId4"/>
    <p:sldId id="259" r:id="rId5"/>
    <p:sldId id="282" r:id="rId6"/>
    <p:sldId id="286" r:id="rId7"/>
    <p:sldId id="283" r:id="rId8"/>
    <p:sldId id="287" r:id="rId9"/>
    <p:sldId id="284" r:id="rId10"/>
    <p:sldId id="288" r:id="rId11"/>
    <p:sldId id="260" r:id="rId12"/>
    <p:sldId id="261" r:id="rId13"/>
    <p:sldId id="262" r:id="rId14"/>
    <p:sldId id="266" r:id="rId15"/>
    <p:sldId id="263" r:id="rId16"/>
    <p:sldId id="281" r:id="rId17"/>
    <p:sldId id="264" r:id="rId18"/>
    <p:sldId id="265" r:id="rId19"/>
    <p:sldId id="267" r:id="rId20"/>
    <p:sldId id="268" r:id="rId21"/>
    <p:sldId id="269" r:id="rId22"/>
    <p:sldId id="270" r:id="rId23"/>
    <p:sldId id="275" r:id="rId24"/>
    <p:sldId id="271" r:id="rId25"/>
    <p:sldId id="277" r:id="rId26"/>
    <p:sldId id="278" r:id="rId27"/>
    <p:sldId id="272" r:id="rId28"/>
    <p:sldId id="273" r:id="rId29"/>
    <p:sldId id="276" r:id="rId30"/>
    <p:sldId id="279" r:id="rId31"/>
    <p:sldId id="274" r:id="rId32"/>
    <p:sldId id="280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7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09B8E8-84E5-4FA6-BC0F-18551668DF20}" type="doc">
      <dgm:prSet loTypeId="urn:microsoft.com/office/officeart/2005/8/layout/b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71DB58FB-2337-4ADC-ADFE-EBB6001566A9}">
      <dgm:prSet phldrT="[텍스트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문제인식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총회안건 상정</a:t>
          </a:r>
          <a:endParaRPr lang="ko-KR" altLang="en-US" sz="14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CF2F8454-65E8-43E6-91A7-43ED38C1E28A}" type="parTrans" cxnId="{AE6BC1BC-7197-4263-83DB-4728597F7068}">
      <dgm:prSet/>
      <dgm:spPr/>
      <dgm:t>
        <a:bodyPr/>
        <a:lstStyle/>
        <a:p>
          <a:pPr latinLnBrk="1"/>
          <a:endParaRPr lang="ko-KR" altLang="en-US"/>
        </a:p>
      </dgm:t>
    </dgm:pt>
    <dgm:pt modelId="{753B0F76-AA0D-4CC0-8040-9FA456FCFC73}" type="sibTrans" cxnId="{AE6BC1BC-7197-4263-83DB-4728597F7068}">
      <dgm:prSet/>
      <dgm:spPr/>
      <dgm:t>
        <a:bodyPr/>
        <a:lstStyle/>
        <a:p>
          <a:pPr latinLnBrk="1"/>
          <a:endParaRPr lang="ko-KR" altLang="en-US"/>
        </a:p>
      </dgm:t>
    </dgm:pt>
    <dgm:pt modelId="{2C01EADF-4F97-4366-991E-9BCF4C3ADBE0}">
      <dgm:prSet phldrT="[텍스트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 보고서 발행 및  설문 배포</a:t>
          </a:r>
          <a:endParaRPr lang="ko-KR" altLang="en-US" sz="14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06497C2D-7684-4168-82D2-66D28D5ED452}" type="parTrans" cxnId="{12F19B7A-C3A2-4C64-AD5C-601BCEB7876B}">
      <dgm:prSet/>
      <dgm:spPr/>
      <dgm:t>
        <a:bodyPr/>
        <a:lstStyle/>
        <a:p>
          <a:pPr latinLnBrk="1"/>
          <a:endParaRPr lang="ko-KR" altLang="en-US"/>
        </a:p>
      </dgm:t>
    </dgm:pt>
    <dgm:pt modelId="{A1973FB4-7C0C-444D-8D61-ED5D4A873996}" type="sibTrans" cxnId="{12F19B7A-C3A2-4C64-AD5C-601BCEB7876B}">
      <dgm:prSet/>
      <dgm:spPr/>
      <dgm:t>
        <a:bodyPr/>
        <a:lstStyle/>
        <a:p>
          <a:pPr latinLnBrk="1"/>
          <a:endParaRPr lang="ko-KR" altLang="en-US"/>
        </a:p>
      </dgm:t>
    </dgm:pt>
    <dgm:pt modelId="{6AE37BDB-6AEB-4C3E-8863-A0E6B483D798}">
      <dgm:prSet phldrT="[텍스트]" custT="1"/>
      <dgm:spPr/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각국 정부 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노사단체 의견서 작성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 제출</a:t>
          </a:r>
          <a:endParaRPr lang="ko-KR" altLang="en-US" sz="14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FAC06E36-F0C4-49D9-BB8E-2F012F2E7074}" type="parTrans" cxnId="{4E34CAF5-AB6F-4EC1-9534-89976BF0E3D0}">
      <dgm:prSet/>
      <dgm:spPr/>
      <dgm:t>
        <a:bodyPr/>
        <a:lstStyle/>
        <a:p>
          <a:pPr latinLnBrk="1"/>
          <a:endParaRPr lang="ko-KR" altLang="en-US"/>
        </a:p>
      </dgm:t>
    </dgm:pt>
    <dgm:pt modelId="{2E08E834-EBD7-4971-A06D-A3564C584D16}" type="sibTrans" cxnId="{4E34CAF5-AB6F-4EC1-9534-89976BF0E3D0}">
      <dgm:prSet/>
      <dgm:spPr/>
      <dgm:t>
        <a:bodyPr/>
        <a:lstStyle/>
        <a:p>
          <a:pPr latinLnBrk="1"/>
          <a:endParaRPr lang="ko-KR" altLang="en-US"/>
        </a:p>
      </dgm:t>
    </dgm:pt>
    <dgm:pt modelId="{79607AE6-4F85-4782-8733-5A5A2394726B}">
      <dgm:prSet phldrT="[텍스트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설문 분석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결과를 바탕으로 보고서 작성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배포</a:t>
          </a:r>
          <a:endParaRPr lang="ko-KR" altLang="en-US" sz="14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6649B953-EC01-4AF8-9A1B-67ABA9812229}" type="parTrans" cxnId="{11F57A88-7BB4-4751-A24E-B5FF034734CF}">
      <dgm:prSet/>
      <dgm:spPr/>
      <dgm:t>
        <a:bodyPr/>
        <a:lstStyle/>
        <a:p>
          <a:pPr latinLnBrk="1"/>
          <a:endParaRPr lang="ko-KR" altLang="en-US"/>
        </a:p>
      </dgm:t>
    </dgm:pt>
    <dgm:pt modelId="{5D4FF93E-8B61-4547-8EC4-71EFA6EA2C23}" type="sibTrans" cxnId="{11F57A88-7BB4-4751-A24E-B5FF034734CF}">
      <dgm:prSet/>
      <dgm:spPr/>
      <dgm:t>
        <a:bodyPr/>
        <a:lstStyle/>
        <a:p>
          <a:pPr latinLnBrk="1"/>
          <a:endParaRPr lang="ko-KR" altLang="en-US"/>
        </a:p>
      </dgm:t>
    </dgm:pt>
    <dgm:pt modelId="{45A43363-AAAB-4C90-B336-5DDB7A876D93}">
      <dgm:prSet phldrT="[텍스트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(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위원회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)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 </a:t>
          </a:r>
          <a:endParaRPr lang="en-US" altLang="ko-KR" sz="14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  <a:p>
          <a:pPr latinLnBrk="1"/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1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차 논의</a:t>
          </a:r>
          <a:endParaRPr lang="en-US" altLang="ko-KR" sz="14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11A2C853-C70A-49C0-A8DF-C87201BDCEE2}" type="parTrans" cxnId="{EB5B0A9E-F8EE-47BF-AF41-F24772D9DC04}">
      <dgm:prSet/>
      <dgm:spPr/>
      <dgm:t>
        <a:bodyPr/>
        <a:lstStyle/>
        <a:p>
          <a:pPr latinLnBrk="1"/>
          <a:endParaRPr lang="ko-KR" altLang="en-US"/>
        </a:p>
      </dgm:t>
    </dgm:pt>
    <dgm:pt modelId="{E3BD2308-11DB-47C2-8508-0613B6C4876C}" type="sibTrans" cxnId="{EB5B0A9E-F8EE-47BF-AF41-F24772D9DC04}">
      <dgm:prSet/>
      <dgm:spPr/>
      <dgm:t>
        <a:bodyPr/>
        <a:lstStyle/>
        <a:p>
          <a:pPr latinLnBrk="1"/>
          <a:endParaRPr lang="ko-KR" altLang="en-US"/>
        </a:p>
      </dgm:t>
    </dgm:pt>
    <dgm:pt modelId="{990508AD-A124-4EDA-8B93-6D8129122046}">
      <dgm:prSet phldrT="[텍스트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</a:t>
          </a:r>
          <a:endParaRPr lang="en-US" altLang="ko-KR" sz="14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논의 바탕으로 협약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/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권고 초안 작성 </a:t>
          </a:r>
          <a:endParaRPr lang="ko-KR" altLang="en-US" sz="14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C48BCC53-3B0A-49F6-9559-6657F55C8A01}" type="parTrans" cxnId="{69593371-674F-40FC-B87D-0B62038A96B3}">
      <dgm:prSet/>
      <dgm:spPr/>
      <dgm:t>
        <a:bodyPr/>
        <a:lstStyle/>
        <a:p>
          <a:pPr latinLnBrk="1"/>
          <a:endParaRPr lang="ko-KR" altLang="en-US"/>
        </a:p>
      </dgm:t>
    </dgm:pt>
    <dgm:pt modelId="{0003F017-C81C-4892-B7BE-08780A9881EC}" type="sibTrans" cxnId="{69593371-674F-40FC-B87D-0B62038A96B3}">
      <dgm:prSet/>
      <dgm:spPr/>
      <dgm:t>
        <a:bodyPr/>
        <a:lstStyle/>
        <a:p>
          <a:pPr latinLnBrk="1"/>
          <a:endParaRPr lang="ko-KR" altLang="en-US"/>
        </a:p>
      </dgm:t>
    </dgm:pt>
    <dgm:pt modelId="{F223EAE2-B80C-4615-8776-867C506A000A}">
      <dgm:prSet phldrT="[텍스트]" custT="1"/>
      <dgm:spPr/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각국 정부 및 노사 단체 검토</a:t>
          </a:r>
          <a:r>
            <a:rPr lang="en-US" altLang="ko-KR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 제출</a:t>
          </a:r>
          <a:endParaRPr lang="ko-KR" altLang="en-US" sz="14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E78066FB-FC3D-4EE8-9E0B-B28944025172}" type="parTrans" cxnId="{72329D5F-554F-4476-B44D-5EC910CE8B9A}">
      <dgm:prSet/>
      <dgm:spPr/>
      <dgm:t>
        <a:bodyPr/>
        <a:lstStyle/>
        <a:p>
          <a:pPr latinLnBrk="1"/>
          <a:endParaRPr lang="ko-KR" altLang="en-US"/>
        </a:p>
      </dgm:t>
    </dgm:pt>
    <dgm:pt modelId="{D190618A-8E9F-419A-9821-B08DB29074DC}" type="sibTrans" cxnId="{72329D5F-554F-4476-B44D-5EC910CE8B9A}">
      <dgm:prSet/>
      <dgm:spPr/>
      <dgm:t>
        <a:bodyPr/>
        <a:lstStyle/>
        <a:p>
          <a:pPr latinLnBrk="1"/>
          <a:endParaRPr lang="ko-KR" altLang="en-US"/>
        </a:p>
      </dgm:t>
    </dgm:pt>
    <dgm:pt modelId="{122374CE-EC67-4820-BE05-9F00A7C8D93E}">
      <dgm:prSet phldrT="[텍스트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</a:t>
          </a:r>
          <a:endParaRPr lang="en-US" altLang="ko-KR" sz="14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  <a:p>
          <a:pPr latinLnBrk="1"/>
          <a:r>
            <a:rPr lang="ko-KR" altLang="en-US" sz="14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의견 수렵 바탕으로 초안 </a:t>
          </a:r>
          <a:r>
            <a:rPr lang="ko-KR" altLang="en-US" sz="1400" dirty="0" err="1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재작성</a:t>
          </a:r>
          <a:endParaRPr lang="ko-KR" altLang="en-US" sz="14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A946DBD2-9AA5-4C86-B370-460F003E907C}" type="parTrans" cxnId="{C956353F-0849-4038-82D3-760B03C49A5D}">
      <dgm:prSet/>
      <dgm:spPr/>
      <dgm:t>
        <a:bodyPr/>
        <a:lstStyle/>
        <a:p>
          <a:pPr latinLnBrk="1"/>
          <a:endParaRPr lang="ko-KR" altLang="en-US"/>
        </a:p>
      </dgm:t>
    </dgm:pt>
    <dgm:pt modelId="{174B1759-3BE7-4CD5-B152-62993C0C6B8C}" type="sibTrans" cxnId="{C956353F-0849-4038-82D3-760B03C49A5D}">
      <dgm:prSet/>
      <dgm:spPr/>
      <dgm:t>
        <a:bodyPr/>
        <a:lstStyle/>
        <a:p>
          <a:pPr latinLnBrk="1"/>
          <a:endParaRPr lang="ko-KR" altLang="en-US"/>
        </a:p>
      </dgm:t>
    </dgm:pt>
    <dgm:pt modelId="{CFFDA666-325A-4FC6-AA0C-EB24BAFFD630}">
      <dgm:prSet phldrT="[텍스트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latinLnBrk="1"/>
          <a:r>
            <a:rPr lang="ko-KR" altLang="en-US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</a:t>
          </a:r>
          <a:r>
            <a:rPr lang="en-US" altLang="ko-KR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2</a:t>
          </a:r>
          <a:r>
            <a:rPr lang="ko-KR" altLang="en-US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차 논의 </a:t>
          </a:r>
          <a:r>
            <a:rPr lang="en-US" altLang="ko-KR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(</a:t>
          </a:r>
          <a:r>
            <a:rPr lang="ko-KR" altLang="en-US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조문 확정</a:t>
          </a:r>
          <a:r>
            <a:rPr lang="en-US" altLang="ko-KR" sz="18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)</a:t>
          </a:r>
          <a:endParaRPr lang="ko-KR" altLang="en-US" sz="18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5B31E3EC-8F73-4E89-B4CB-154C3A5E1534}" type="parTrans" cxnId="{F42F50D4-533C-4074-B1C2-2F418D51F2D9}">
      <dgm:prSet/>
      <dgm:spPr/>
      <dgm:t>
        <a:bodyPr/>
        <a:lstStyle/>
        <a:p>
          <a:pPr latinLnBrk="1"/>
          <a:endParaRPr lang="ko-KR" altLang="en-US"/>
        </a:p>
      </dgm:t>
    </dgm:pt>
    <dgm:pt modelId="{9CF06654-1D2C-4DF2-B1B2-FD3E2FFC3418}" type="sibTrans" cxnId="{F42F50D4-533C-4074-B1C2-2F418D51F2D9}">
      <dgm:prSet/>
      <dgm:spPr/>
      <dgm:t>
        <a:bodyPr/>
        <a:lstStyle/>
        <a:p>
          <a:pPr latinLnBrk="1"/>
          <a:endParaRPr lang="ko-KR" altLang="en-US"/>
        </a:p>
      </dgm:t>
    </dgm:pt>
    <dgm:pt modelId="{106182DE-AE95-4E6F-B026-C0FD220E862D}">
      <dgm:prSet phldrT="[텍스트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latinLnBrk="1"/>
          <a:r>
            <a:rPr lang="ko-KR" altLang="en-US" sz="2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전체회의 </a:t>
          </a:r>
          <a:r>
            <a:rPr lang="en-US" altLang="ko-KR" sz="2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3/2 </a:t>
          </a:r>
          <a:r>
            <a:rPr lang="ko-KR" altLang="en-US" sz="2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찬성으로 가결</a:t>
          </a:r>
          <a:r>
            <a:rPr lang="en-US" altLang="ko-KR" sz="2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/ </a:t>
          </a:r>
          <a:r>
            <a:rPr lang="ko-KR" altLang="en-US" sz="2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채택</a:t>
          </a:r>
          <a:endParaRPr lang="ko-KR" altLang="en-US" sz="20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gm:t>
    </dgm:pt>
    <dgm:pt modelId="{95C22B37-6A45-47F4-9C40-F7DD191446DA}" type="parTrans" cxnId="{42631918-3F5B-44F9-9E5E-FBBDC7A7F4A7}">
      <dgm:prSet/>
      <dgm:spPr/>
      <dgm:t>
        <a:bodyPr/>
        <a:lstStyle/>
        <a:p>
          <a:pPr latinLnBrk="1"/>
          <a:endParaRPr lang="ko-KR" altLang="en-US"/>
        </a:p>
      </dgm:t>
    </dgm:pt>
    <dgm:pt modelId="{FB49A287-64C4-48C5-ACCD-CBC548501AA3}" type="sibTrans" cxnId="{42631918-3F5B-44F9-9E5E-FBBDC7A7F4A7}">
      <dgm:prSet/>
      <dgm:spPr/>
      <dgm:t>
        <a:bodyPr/>
        <a:lstStyle/>
        <a:p>
          <a:pPr latinLnBrk="1"/>
          <a:endParaRPr lang="ko-KR" altLang="en-US"/>
        </a:p>
      </dgm:t>
    </dgm:pt>
    <dgm:pt modelId="{CB88CAEA-159A-4562-8AE4-4E32BB0EAF00}" type="pres">
      <dgm:prSet presAssocID="{F109B8E8-84E5-4FA6-BC0F-18551668DF20}" presName="diagram" presStyleCnt="0">
        <dgm:presLayoutVars>
          <dgm:dir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AEA25E9-0E60-4783-AB7C-5CF806577623}" type="pres">
      <dgm:prSet presAssocID="{71DB58FB-2337-4ADC-ADFE-EBB6001566A9}" presName="firstNode" presStyleLbl="node1" presStyleIdx="0" presStyleCnt="10" custScaleX="146847" custScaleY="144213" custLinFactNeighborX="-8717" custLinFactNeighborY="-5757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92A49C9A-46DD-4A3A-8E95-77D9B0E465C6}" type="pres">
      <dgm:prSet presAssocID="{753B0F76-AA0D-4CC0-8040-9FA456FCFC73}" presName="sibTrans" presStyleLbl="sibTrans2D1" presStyleIdx="0" presStyleCnt="9" custLinFactNeighborX="-8536" custLinFactNeighborY="10500"/>
      <dgm:spPr/>
      <dgm:t>
        <a:bodyPr/>
        <a:lstStyle/>
        <a:p>
          <a:pPr latinLnBrk="1"/>
          <a:endParaRPr lang="ko-KR" altLang="en-US"/>
        </a:p>
      </dgm:t>
    </dgm:pt>
    <dgm:pt modelId="{1598A7C8-F802-4386-B2E6-E84DA15ED4EA}" type="pres">
      <dgm:prSet presAssocID="{2C01EADF-4F97-4366-991E-9BCF4C3ADBE0}" presName="middleNode" presStyleCnt="0"/>
      <dgm:spPr/>
    </dgm:pt>
    <dgm:pt modelId="{26620990-226F-4D45-9910-3D4A73E1B309}" type="pres">
      <dgm:prSet presAssocID="{2C01EADF-4F97-4366-991E-9BCF4C3ADBE0}" presName="padding" presStyleLbl="node1" presStyleIdx="0" presStyleCnt="10"/>
      <dgm:spPr/>
    </dgm:pt>
    <dgm:pt modelId="{7F503793-97CC-435D-B48E-A25C23FE38AA}" type="pres">
      <dgm:prSet presAssocID="{2C01EADF-4F97-4366-991E-9BCF4C3ADBE0}" presName="shape" presStyleLbl="node1" presStyleIdx="1" presStyleCnt="10" custScaleX="390391" custScaleY="162451" custLinFactX="-8198" custLinFactNeighborX="-100000" custLinFactNeighborY="535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1941F49C-8813-4109-A205-3ACC0DE17CA0}" type="pres">
      <dgm:prSet presAssocID="{A1973FB4-7C0C-444D-8D61-ED5D4A873996}" presName="sibTrans" presStyleLbl="sibTrans2D1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486152A5-1030-4F9B-839A-AF00A337EAE7}" type="pres">
      <dgm:prSet presAssocID="{6AE37BDB-6AEB-4C3E-8863-A0E6B483D798}" presName="middleNode" presStyleCnt="0"/>
      <dgm:spPr/>
    </dgm:pt>
    <dgm:pt modelId="{907B1FFD-52BF-41BF-96A5-67715B315CDF}" type="pres">
      <dgm:prSet presAssocID="{6AE37BDB-6AEB-4C3E-8863-A0E6B483D798}" presName="padding" presStyleLbl="node1" presStyleIdx="1" presStyleCnt="10"/>
      <dgm:spPr/>
    </dgm:pt>
    <dgm:pt modelId="{71E7957D-4F60-457A-8857-476F5A0CD64D}" type="pres">
      <dgm:prSet presAssocID="{6AE37BDB-6AEB-4C3E-8863-A0E6B483D798}" presName="shape" presStyleLbl="node1" presStyleIdx="2" presStyleCnt="10" custScaleX="394514" custScaleY="170067" custLinFactX="-25268" custLinFactNeighborX="-100000" custLinFactNeighborY="536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8760C649-6B78-4726-8FE8-8666004ADC59}" type="pres">
      <dgm:prSet presAssocID="{2E08E834-EBD7-4971-A06D-A3564C584D16}" presName="sibTrans" presStyleLbl="sibTrans2D1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19803B8A-23AA-4E4C-BA02-1BB3E25ABB10}" type="pres">
      <dgm:prSet presAssocID="{79607AE6-4F85-4782-8733-5A5A2394726B}" presName="middleNode" presStyleCnt="0"/>
      <dgm:spPr/>
    </dgm:pt>
    <dgm:pt modelId="{6E5D65B4-AB08-4399-94D7-0C5757DCE2FF}" type="pres">
      <dgm:prSet presAssocID="{79607AE6-4F85-4782-8733-5A5A2394726B}" presName="padding" presStyleLbl="node1" presStyleIdx="2" presStyleCnt="10"/>
      <dgm:spPr/>
    </dgm:pt>
    <dgm:pt modelId="{6D774D5E-00D3-419F-AD5E-9870B2965AE5}" type="pres">
      <dgm:prSet presAssocID="{79607AE6-4F85-4782-8733-5A5A2394726B}" presName="shape" presStyleLbl="node1" presStyleIdx="3" presStyleCnt="10" custScaleX="369697" custScaleY="217424" custLinFactNeighborX="-55031" custLinFactNeighborY="1375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3A58E2B6-6A3A-44E8-8E10-E0DA7AE26923}" type="pres">
      <dgm:prSet presAssocID="{5D4FF93E-8B61-4547-8EC4-71EFA6EA2C23}" presName="sibTrans" presStyleLbl="sibTrans2D1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1CCB46C6-8F6A-4862-8A76-E83ED92A9106}" type="pres">
      <dgm:prSet presAssocID="{45A43363-AAAB-4C90-B336-5DDB7A876D93}" presName="middleNode" presStyleCnt="0"/>
      <dgm:spPr/>
    </dgm:pt>
    <dgm:pt modelId="{2D1EF556-434C-43DE-8AAE-E0671353AAB3}" type="pres">
      <dgm:prSet presAssocID="{45A43363-AAAB-4C90-B336-5DDB7A876D93}" presName="padding" presStyleLbl="node1" presStyleIdx="3" presStyleCnt="10"/>
      <dgm:spPr/>
    </dgm:pt>
    <dgm:pt modelId="{9836760B-01D6-4AC2-8EF2-D0AE5F800993}" type="pres">
      <dgm:prSet presAssocID="{45A43363-AAAB-4C90-B336-5DDB7A876D93}" presName="shape" presStyleLbl="node1" presStyleIdx="4" presStyleCnt="10" custScaleX="486210" custScaleY="192975" custLinFactNeighborX="32185" custLinFactNeighborY="1230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7DD292E4-E544-46F8-A082-2AE3113E8527}" type="pres">
      <dgm:prSet presAssocID="{E3BD2308-11DB-47C2-8508-0613B6C4876C}" presName="sibTrans" presStyleLbl="sibTrans2D1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47439D1D-5FCE-43FB-84B2-804EC8B1D063}" type="pres">
      <dgm:prSet presAssocID="{990508AD-A124-4EDA-8B93-6D8129122046}" presName="middleNode" presStyleCnt="0"/>
      <dgm:spPr/>
    </dgm:pt>
    <dgm:pt modelId="{12EEE433-B1DC-43BE-AA3A-84CBE612DC8C}" type="pres">
      <dgm:prSet presAssocID="{990508AD-A124-4EDA-8B93-6D8129122046}" presName="padding" presStyleLbl="node1" presStyleIdx="4" presStyleCnt="10"/>
      <dgm:spPr/>
    </dgm:pt>
    <dgm:pt modelId="{54DEAA33-FA6F-451E-B658-5CAF16CB44AF}" type="pres">
      <dgm:prSet presAssocID="{990508AD-A124-4EDA-8B93-6D8129122046}" presName="shape" presStyleLbl="node1" presStyleIdx="5" presStyleCnt="10" custScaleX="393270" custScaleY="217326" custLinFactNeighborX="-1415" custLinFactNeighborY="-8835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AA4D1BFE-F42C-4C2C-B5CA-433EF221ED5A}" type="pres">
      <dgm:prSet presAssocID="{0003F017-C81C-4892-B7BE-08780A9881EC}" presName="sibTrans" presStyleLbl="sibTrans2D1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BEE3B31B-39D7-4A4F-BDE3-AEB38FC50A6E}" type="pres">
      <dgm:prSet presAssocID="{F223EAE2-B80C-4615-8776-867C506A000A}" presName="middleNode" presStyleCnt="0"/>
      <dgm:spPr/>
    </dgm:pt>
    <dgm:pt modelId="{44D3B5E2-EAAC-46C3-96C5-283DBDCF903E}" type="pres">
      <dgm:prSet presAssocID="{F223EAE2-B80C-4615-8776-867C506A000A}" presName="padding" presStyleLbl="node1" presStyleIdx="5" presStyleCnt="10"/>
      <dgm:spPr/>
    </dgm:pt>
    <dgm:pt modelId="{7379DE78-BDF6-46B2-8ECB-644FAC9E103C}" type="pres">
      <dgm:prSet presAssocID="{F223EAE2-B80C-4615-8776-867C506A000A}" presName="shape" presStyleLbl="node1" presStyleIdx="6" presStyleCnt="10" custScaleX="297725" custScaleY="210131" custLinFactY="-84629" custLinFactNeighborX="-19281" custLinFactNeighborY="-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8C8FF654-7B88-4E13-B506-0EE265304E04}" type="pres">
      <dgm:prSet presAssocID="{D190618A-8E9F-419A-9821-B08DB29074DC}" presName="sibTrans" presStyleLbl="sibTrans2D1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B9DA9B22-9B48-461F-AEF9-40E306D124E1}" type="pres">
      <dgm:prSet presAssocID="{122374CE-EC67-4820-BE05-9F00A7C8D93E}" presName="middleNode" presStyleCnt="0"/>
      <dgm:spPr/>
    </dgm:pt>
    <dgm:pt modelId="{7FD2A245-F5D3-4DCA-A35F-0B34A7950714}" type="pres">
      <dgm:prSet presAssocID="{122374CE-EC67-4820-BE05-9F00A7C8D93E}" presName="padding" presStyleLbl="node1" presStyleIdx="6" presStyleCnt="10"/>
      <dgm:spPr/>
    </dgm:pt>
    <dgm:pt modelId="{2B265F09-C5E2-46CA-886E-F25913324320}" type="pres">
      <dgm:prSet presAssocID="{122374CE-EC67-4820-BE05-9F00A7C8D93E}" presName="shape" presStyleLbl="node1" presStyleIdx="7" presStyleCnt="10" custScaleX="312925" custScaleY="240208" custLinFactY="-1968" custLinFactNeighborX="-60177" custLinFactNeighborY="-100000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F2D80F01-210B-4969-9A51-356FFED16A0B}" type="pres">
      <dgm:prSet presAssocID="{174B1759-3BE7-4CD5-B152-62993C0C6B8C}" presName="sibTrans" presStyleLbl="sibTrans2D1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5935D82F-D801-441B-9955-07F5F9D74FE7}" type="pres">
      <dgm:prSet presAssocID="{CFFDA666-325A-4FC6-AA0C-EB24BAFFD630}" presName="middleNode" presStyleCnt="0"/>
      <dgm:spPr/>
    </dgm:pt>
    <dgm:pt modelId="{AC982639-6799-4810-B03A-26FCAB6FC235}" type="pres">
      <dgm:prSet presAssocID="{CFFDA666-325A-4FC6-AA0C-EB24BAFFD630}" presName="padding" presStyleLbl="node1" presStyleIdx="7" presStyleCnt="10"/>
      <dgm:spPr/>
    </dgm:pt>
    <dgm:pt modelId="{D835E6C5-33DA-4AFC-99B9-5B5DE5825448}" type="pres">
      <dgm:prSet presAssocID="{CFFDA666-325A-4FC6-AA0C-EB24BAFFD630}" presName="shape" presStyleLbl="node1" presStyleIdx="8" presStyleCnt="10" custScaleX="523906" custScaleY="229149" custLinFactNeighborX="-20371" custLinFactNeighborY="-5356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ACA645D3-7EE6-4BB5-91B3-58D1EF9DCD17}" type="pres">
      <dgm:prSet presAssocID="{9CF06654-1D2C-4DF2-B1B2-FD3E2FFC3418}" presName="sibTrans" presStyleLbl="sibTrans2D1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7D2A728F-12B3-4243-92FA-593541C109D5}" type="pres">
      <dgm:prSet presAssocID="{106182DE-AE95-4E6F-B026-C0FD220E862D}" presName="lastNode" presStyleLbl="node1" presStyleIdx="9" presStyleCnt="10" custScaleX="343852" custScaleY="15001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pPr latinLnBrk="1"/>
          <a:endParaRPr lang="ko-KR" altLang="en-US"/>
        </a:p>
      </dgm:t>
    </dgm:pt>
  </dgm:ptLst>
  <dgm:cxnLst>
    <dgm:cxn modelId="{F42F50D4-533C-4074-B1C2-2F418D51F2D9}" srcId="{F109B8E8-84E5-4FA6-BC0F-18551668DF20}" destId="{CFFDA666-325A-4FC6-AA0C-EB24BAFFD630}" srcOrd="8" destOrd="0" parTransId="{5B31E3EC-8F73-4E89-B4CB-154C3A5E1534}" sibTransId="{9CF06654-1D2C-4DF2-B1B2-FD3E2FFC3418}"/>
    <dgm:cxn modelId="{F9E1A965-49A6-453E-9A90-DA60938876C3}" type="presOf" srcId="{0003F017-C81C-4892-B7BE-08780A9881EC}" destId="{AA4D1BFE-F42C-4C2C-B5CA-433EF221ED5A}" srcOrd="0" destOrd="0" presId="urn:microsoft.com/office/officeart/2005/8/layout/bProcess2"/>
    <dgm:cxn modelId="{105BAC8F-85CF-42CF-8F2E-298679FC62C1}" type="presOf" srcId="{71DB58FB-2337-4ADC-ADFE-EBB6001566A9}" destId="{DAEA25E9-0E60-4783-AB7C-5CF806577623}" srcOrd="0" destOrd="0" presId="urn:microsoft.com/office/officeart/2005/8/layout/bProcess2"/>
    <dgm:cxn modelId="{12F19B7A-C3A2-4C64-AD5C-601BCEB7876B}" srcId="{F109B8E8-84E5-4FA6-BC0F-18551668DF20}" destId="{2C01EADF-4F97-4366-991E-9BCF4C3ADBE0}" srcOrd="1" destOrd="0" parTransId="{06497C2D-7684-4168-82D2-66D28D5ED452}" sibTransId="{A1973FB4-7C0C-444D-8D61-ED5D4A873996}"/>
    <dgm:cxn modelId="{7FC14328-6950-4E57-A3F2-4C5A2ED76558}" type="presOf" srcId="{A1973FB4-7C0C-444D-8D61-ED5D4A873996}" destId="{1941F49C-8813-4109-A205-3ACC0DE17CA0}" srcOrd="0" destOrd="0" presId="urn:microsoft.com/office/officeart/2005/8/layout/bProcess2"/>
    <dgm:cxn modelId="{ED8FF9A0-CEE8-4F3C-98F7-950C7A823304}" type="presOf" srcId="{9CF06654-1D2C-4DF2-B1B2-FD3E2FFC3418}" destId="{ACA645D3-7EE6-4BB5-91B3-58D1EF9DCD17}" srcOrd="0" destOrd="0" presId="urn:microsoft.com/office/officeart/2005/8/layout/bProcess2"/>
    <dgm:cxn modelId="{42631918-3F5B-44F9-9E5E-FBBDC7A7F4A7}" srcId="{F109B8E8-84E5-4FA6-BC0F-18551668DF20}" destId="{106182DE-AE95-4E6F-B026-C0FD220E862D}" srcOrd="9" destOrd="0" parTransId="{95C22B37-6A45-47F4-9C40-F7DD191446DA}" sibTransId="{FB49A287-64C4-48C5-ACCD-CBC548501AA3}"/>
    <dgm:cxn modelId="{7818C1E7-4CF4-44CA-B7F5-860394B7591A}" type="presOf" srcId="{990508AD-A124-4EDA-8B93-6D8129122046}" destId="{54DEAA33-FA6F-451E-B658-5CAF16CB44AF}" srcOrd="0" destOrd="0" presId="urn:microsoft.com/office/officeart/2005/8/layout/bProcess2"/>
    <dgm:cxn modelId="{AE6BC1BC-7197-4263-83DB-4728597F7068}" srcId="{F109B8E8-84E5-4FA6-BC0F-18551668DF20}" destId="{71DB58FB-2337-4ADC-ADFE-EBB6001566A9}" srcOrd="0" destOrd="0" parTransId="{CF2F8454-65E8-43E6-91A7-43ED38C1E28A}" sibTransId="{753B0F76-AA0D-4CC0-8040-9FA456FCFC73}"/>
    <dgm:cxn modelId="{D69CBE10-35C4-44D8-86A6-2E62AFFF04D2}" type="presOf" srcId="{45A43363-AAAB-4C90-B336-5DDB7A876D93}" destId="{9836760B-01D6-4AC2-8EF2-D0AE5F800993}" srcOrd="0" destOrd="0" presId="urn:microsoft.com/office/officeart/2005/8/layout/bProcess2"/>
    <dgm:cxn modelId="{7CFD1004-B665-4C56-8AC7-6F37841EE9DB}" type="presOf" srcId="{D190618A-8E9F-419A-9821-B08DB29074DC}" destId="{8C8FF654-7B88-4E13-B506-0EE265304E04}" srcOrd="0" destOrd="0" presId="urn:microsoft.com/office/officeart/2005/8/layout/bProcess2"/>
    <dgm:cxn modelId="{C956353F-0849-4038-82D3-760B03C49A5D}" srcId="{F109B8E8-84E5-4FA6-BC0F-18551668DF20}" destId="{122374CE-EC67-4820-BE05-9F00A7C8D93E}" srcOrd="7" destOrd="0" parTransId="{A946DBD2-9AA5-4C86-B370-460F003E907C}" sibTransId="{174B1759-3BE7-4CD5-B152-62993C0C6B8C}"/>
    <dgm:cxn modelId="{EB5B0A9E-F8EE-47BF-AF41-F24772D9DC04}" srcId="{F109B8E8-84E5-4FA6-BC0F-18551668DF20}" destId="{45A43363-AAAB-4C90-B336-5DDB7A876D93}" srcOrd="4" destOrd="0" parTransId="{11A2C853-C70A-49C0-A8DF-C87201BDCEE2}" sibTransId="{E3BD2308-11DB-47C2-8508-0613B6C4876C}"/>
    <dgm:cxn modelId="{72329D5F-554F-4476-B44D-5EC910CE8B9A}" srcId="{F109B8E8-84E5-4FA6-BC0F-18551668DF20}" destId="{F223EAE2-B80C-4615-8776-867C506A000A}" srcOrd="6" destOrd="0" parTransId="{E78066FB-FC3D-4EE8-9E0B-B28944025172}" sibTransId="{D190618A-8E9F-419A-9821-B08DB29074DC}"/>
    <dgm:cxn modelId="{26ABA94C-9158-4DF8-94C9-61D145D66145}" type="presOf" srcId="{753B0F76-AA0D-4CC0-8040-9FA456FCFC73}" destId="{92A49C9A-46DD-4A3A-8E95-77D9B0E465C6}" srcOrd="0" destOrd="0" presId="urn:microsoft.com/office/officeart/2005/8/layout/bProcess2"/>
    <dgm:cxn modelId="{4E34CAF5-AB6F-4EC1-9534-89976BF0E3D0}" srcId="{F109B8E8-84E5-4FA6-BC0F-18551668DF20}" destId="{6AE37BDB-6AEB-4C3E-8863-A0E6B483D798}" srcOrd="2" destOrd="0" parTransId="{FAC06E36-F0C4-49D9-BB8E-2F012F2E7074}" sibTransId="{2E08E834-EBD7-4971-A06D-A3564C584D16}"/>
    <dgm:cxn modelId="{9CF8C707-97CA-4293-AEAC-C50BD9896BA1}" type="presOf" srcId="{5D4FF93E-8B61-4547-8EC4-71EFA6EA2C23}" destId="{3A58E2B6-6A3A-44E8-8E10-E0DA7AE26923}" srcOrd="0" destOrd="0" presId="urn:microsoft.com/office/officeart/2005/8/layout/bProcess2"/>
    <dgm:cxn modelId="{9A00345A-1417-4BF1-8ADD-6695DBA1BE53}" type="presOf" srcId="{122374CE-EC67-4820-BE05-9F00A7C8D93E}" destId="{2B265F09-C5E2-46CA-886E-F25913324320}" srcOrd="0" destOrd="0" presId="urn:microsoft.com/office/officeart/2005/8/layout/bProcess2"/>
    <dgm:cxn modelId="{6CC2431E-7D34-4AB2-A02B-01683795ADCF}" type="presOf" srcId="{174B1759-3BE7-4CD5-B152-62993C0C6B8C}" destId="{F2D80F01-210B-4969-9A51-356FFED16A0B}" srcOrd="0" destOrd="0" presId="urn:microsoft.com/office/officeart/2005/8/layout/bProcess2"/>
    <dgm:cxn modelId="{E626D977-C038-4C43-A5BF-9DEB3E97E491}" type="presOf" srcId="{E3BD2308-11DB-47C2-8508-0613B6C4876C}" destId="{7DD292E4-E544-46F8-A082-2AE3113E8527}" srcOrd="0" destOrd="0" presId="urn:microsoft.com/office/officeart/2005/8/layout/bProcess2"/>
    <dgm:cxn modelId="{9AA74E61-BFE6-4D67-B3C5-5E077E08F5C1}" type="presOf" srcId="{2E08E834-EBD7-4971-A06D-A3564C584D16}" destId="{8760C649-6B78-4726-8FE8-8666004ADC59}" srcOrd="0" destOrd="0" presId="urn:microsoft.com/office/officeart/2005/8/layout/bProcess2"/>
    <dgm:cxn modelId="{2525DD3A-B499-468E-8574-A9367CA7A1ED}" type="presOf" srcId="{79607AE6-4F85-4782-8733-5A5A2394726B}" destId="{6D774D5E-00D3-419F-AD5E-9870B2965AE5}" srcOrd="0" destOrd="0" presId="urn:microsoft.com/office/officeart/2005/8/layout/bProcess2"/>
    <dgm:cxn modelId="{79DBA635-C5A2-4A1E-B4B6-4F6670591BC1}" type="presOf" srcId="{F223EAE2-B80C-4615-8776-867C506A000A}" destId="{7379DE78-BDF6-46B2-8ECB-644FAC9E103C}" srcOrd="0" destOrd="0" presId="urn:microsoft.com/office/officeart/2005/8/layout/bProcess2"/>
    <dgm:cxn modelId="{11F57A88-7BB4-4751-A24E-B5FF034734CF}" srcId="{F109B8E8-84E5-4FA6-BC0F-18551668DF20}" destId="{79607AE6-4F85-4782-8733-5A5A2394726B}" srcOrd="3" destOrd="0" parTransId="{6649B953-EC01-4AF8-9A1B-67ABA9812229}" sibTransId="{5D4FF93E-8B61-4547-8EC4-71EFA6EA2C23}"/>
    <dgm:cxn modelId="{36003657-C290-448F-A7F0-53A9067DE5CC}" type="presOf" srcId="{2C01EADF-4F97-4366-991E-9BCF4C3ADBE0}" destId="{7F503793-97CC-435D-B48E-A25C23FE38AA}" srcOrd="0" destOrd="0" presId="urn:microsoft.com/office/officeart/2005/8/layout/bProcess2"/>
    <dgm:cxn modelId="{58577209-A60E-47FC-8C4A-07BF62A19119}" type="presOf" srcId="{CFFDA666-325A-4FC6-AA0C-EB24BAFFD630}" destId="{D835E6C5-33DA-4AFC-99B9-5B5DE5825448}" srcOrd="0" destOrd="0" presId="urn:microsoft.com/office/officeart/2005/8/layout/bProcess2"/>
    <dgm:cxn modelId="{69593371-674F-40FC-B87D-0B62038A96B3}" srcId="{F109B8E8-84E5-4FA6-BC0F-18551668DF20}" destId="{990508AD-A124-4EDA-8B93-6D8129122046}" srcOrd="5" destOrd="0" parTransId="{C48BCC53-3B0A-49F6-9559-6657F55C8A01}" sibTransId="{0003F017-C81C-4892-B7BE-08780A9881EC}"/>
    <dgm:cxn modelId="{7174CCC1-1095-4FF5-BE2C-5741A3D37ACB}" type="presOf" srcId="{106182DE-AE95-4E6F-B026-C0FD220E862D}" destId="{7D2A728F-12B3-4243-92FA-593541C109D5}" srcOrd="0" destOrd="0" presId="urn:microsoft.com/office/officeart/2005/8/layout/bProcess2"/>
    <dgm:cxn modelId="{4F08FAB7-5D44-43DB-A554-87267523D8B0}" type="presOf" srcId="{F109B8E8-84E5-4FA6-BC0F-18551668DF20}" destId="{CB88CAEA-159A-4562-8AE4-4E32BB0EAF00}" srcOrd="0" destOrd="0" presId="urn:microsoft.com/office/officeart/2005/8/layout/bProcess2"/>
    <dgm:cxn modelId="{EE2ADAB9-FF02-4F43-9CEF-CDB9F8051101}" type="presOf" srcId="{6AE37BDB-6AEB-4C3E-8863-A0E6B483D798}" destId="{71E7957D-4F60-457A-8857-476F5A0CD64D}" srcOrd="0" destOrd="0" presId="urn:microsoft.com/office/officeart/2005/8/layout/bProcess2"/>
    <dgm:cxn modelId="{CF0095D8-2093-4D3C-AB3D-15420C1B574F}" type="presParOf" srcId="{CB88CAEA-159A-4562-8AE4-4E32BB0EAF00}" destId="{DAEA25E9-0E60-4783-AB7C-5CF806577623}" srcOrd="0" destOrd="0" presId="urn:microsoft.com/office/officeart/2005/8/layout/bProcess2"/>
    <dgm:cxn modelId="{A4CC4B35-E93A-4E7F-A06E-FF133C48A05A}" type="presParOf" srcId="{CB88CAEA-159A-4562-8AE4-4E32BB0EAF00}" destId="{92A49C9A-46DD-4A3A-8E95-77D9B0E465C6}" srcOrd="1" destOrd="0" presId="urn:microsoft.com/office/officeart/2005/8/layout/bProcess2"/>
    <dgm:cxn modelId="{E64851E7-90E8-4918-80E3-F92FB0EE165C}" type="presParOf" srcId="{CB88CAEA-159A-4562-8AE4-4E32BB0EAF00}" destId="{1598A7C8-F802-4386-B2E6-E84DA15ED4EA}" srcOrd="2" destOrd="0" presId="urn:microsoft.com/office/officeart/2005/8/layout/bProcess2"/>
    <dgm:cxn modelId="{06144F37-57B7-42C2-AC0C-372012C98284}" type="presParOf" srcId="{1598A7C8-F802-4386-B2E6-E84DA15ED4EA}" destId="{26620990-226F-4D45-9910-3D4A73E1B309}" srcOrd="0" destOrd="0" presId="urn:microsoft.com/office/officeart/2005/8/layout/bProcess2"/>
    <dgm:cxn modelId="{FB71DBE4-8F9E-41A1-A36B-FA4D7717AD10}" type="presParOf" srcId="{1598A7C8-F802-4386-B2E6-E84DA15ED4EA}" destId="{7F503793-97CC-435D-B48E-A25C23FE38AA}" srcOrd="1" destOrd="0" presId="urn:microsoft.com/office/officeart/2005/8/layout/bProcess2"/>
    <dgm:cxn modelId="{E5F1C370-7BA1-476B-A621-04ACF9C03FA7}" type="presParOf" srcId="{CB88CAEA-159A-4562-8AE4-4E32BB0EAF00}" destId="{1941F49C-8813-4109-A205-3ACC0DE17CA0}" srcOrd="3" destOrd="0" presId="urn:microsoft.com/office/officeart/2005/8/layout/bProcess2"/>
    <dgm:cxn modelId="{87ECEF06-355D-4458-98A5-F6AB11C201B1}" type="presParOf" srcId="{CB88CAEA-159A-4562-8AE4-4E32BB0EAF00}" destId="{486152A5-1030-4F9B-839A-AF00A337EAE7}" srcOrd="4" destOrd="0" presId="urn:microsoft.com/office/officeart/2005/8/layout/bProcess2"/>
    <dgm:cxn modelId="{C5609787-6956-4B24-BC74-72BACAA3A7EA}" type="presParOf" srcId="{486152A5-1030-4F9B-839A-AF00A337EAE7}" destId="{907B1FFD-52BF-41BF-96A5-67715B315CDF}" srcOrd="0" destOrd="0" presId="urn:microsoft.com/office/officeart/2005/8/layout/bProcess2"/>
    <dgm:cxn modelId="{1DD1E976-6FF3-4D5E-B5CF-0F5C7AD2F7FE}" type="presParOf" srcId="{486152A5-1030-4F9B-839A-AF00A337EAE7}" destId="{71E7957D-4F60-457A-8857-476F5A0CD64D}" srcOrd="1" destOrd="0" presId="urn:microsoft.com/office/officeart/2005/8/layout/bProcess2"/>
    <dgm:cxn modelId="{E1BB4203-707A-45F2-90FF-1B5ABE4AF4AD}" type="presParOf" srcId="{CB88CAEA-159A-4562-8AE4-4E32BB0EAF00}" destId="{8760C649-6B78-4726-8FE8-8666004ADC59}" srcOrd="5" destOrd="0" presId="urn:microsoft.com/office/officeart/2005/8/layout/bProcess2"/>
    <dgm:cxn modelId="{5C50D230-8A59-4605-89A2-BE412484C116}" type="presParOf" srcId="{CB88CAEA-159A-4562-8AE4-4E32BB0EAF00}" destId="{19803B8A-23AA-4E4C-BA02-1BB3E25ABB10}" srcOrd="6" destOrd="0" presId="urn:microsoft.com/office/officeart/2005/8/layout/bProcess2"/>
    <dgm:cxn modelId="{3484CF47-6D57-48BB-93CF-01ED68BCEA57}" type="presParOf" srcId="{19803B8A-23AA-4E4C-BA02-1BB3E25ABB10}" destId="{6E5D65B4-AB08-4399-94D7-0C5757DCE2FF}" srcOrd="0" destOrd="0" presId="urn:microsoft.com/office/officeart/2005/8/layout/bProcess2"/>
    <dgm:cxn modelId="{B2A4C07B-926F-4F7D-B35A-79E1D7E4EEA1}" type="presParOf" srcId="{19803B8A-23AA-4E4C-BA02-1BB3E25ABB10}" destId="{6D774D5E-00D3-419F-AD5E-9870B2965AE5}" srcOrd="1" destOrd="0" presId="urn:microsoft.com/office/officeart/2005/8/layout/bProcess2"/>
    <dgm:cxn modelId="{D869B5E0-E31B-4FB5-9354-A59D6F204009}" type="presParOf" srcId="{CB88CAEA-159A-4562-8AE4-4E32BB0EAF00}" destId="{3A58E2B6-6A3A-44E8-8E10-E0DA7AE26923}" srcOrd="7" destOrd="0" presId="urn:microsoft.com/office/officeart/2005/8/layout/bProcess2"/>
    <dgm:cxn modelId="{4355545E-16B2-4636-8848-3AB433AEF7D6}" type="presParOf" srcId="{CB88CAEA-159A-4562-8AE4-4E32BB0EAF00}" destId="{1CCB46C6-8F6A-4862-8A76-E83ED92A9106}" srcOrd="8" destOrd="0" presId="urn:microsoft.com/office/officeart/2005/8/layout/bProcess2"/>
    <dgm:cxn modelId="{6E512AFE-E536-4E0D-96DC-2F64AA4DE249}" type="presParOf" srcId="{1CCB46C6-8F6A-4862-8A76-E83ED92A9106}" destId="{2D1EF556-434C-43DE-8AAE-E0671353AAB3}" srcOrd="0" destOrd="0" presId="urn:microsoft.com/office/officeart/2005/8/layout/bProcess2"/>
    <dgm:cxn modelId="{2D960AC8-6A57-4B3E-AA8B-7FFCEE8D61FE}" type="presParOf" srcId="{1CCB46C6-8F6A-4862-8A76-E83ED92A9106}" destId="{9836760B-01D6-4AC2-8EF2-D0AE5F800993}" srcOrd="1" destOrd="0" presId="urn:microsoft.com/office/officeart/2005/8/layout/bProcess2"/>
    <dgm:cxn modelId="{BC066DF8-C680-4EF4-AB21-2E79A73C4E88}" type="presParOf" srcId="{CB88CAEA-159A-4562-8AE4-4E32BB0EAF00}" destId="{7DD292E4-E544-46F8-A082-2AE3113E8527}" srcOrd="9" destOrd="0" presId="urn:microsoft.com/office/officeart/2005/8/layout/bProcess2"/>
    <dgm:cxn modelId="{1458CA40-7128-4B98-8E3B-F3BF4ED38783}" type="presParOf" srcId="{CB88CAEA-159A-4562-8AE4-4E32BB0EAF00}" destId="{47439D1D-5FCE-43FB-84B2-804EC8B1D063}" srcOrd="10" destOrd="0" presId="urn:microsoft.com/office/officeart/2005/8/layout/bProcess2"/>
    <dgm:cxn modelId="{1773A795-A5E5-449D-A8A0-AB640C6DAFD6}" type="presParOf" srcId="{47439D1D-5FCE-43FB-84B2-804EC8B1D063}" destId="{12EEE433-B1DC-43BE-AA3A-84CBE612DC8C}" srcOrd="0" destOrd="0" presId="urn:microsoft.com/office/officeart/2005/8/layout/bProcess2"/>
    <dgm:cxn modelId="{6834F507-EA73-48C0-AA06-1167942EFE44}" type="presParOf" srcId="{47439D1D-5FCE-43FB-84B2-804EC8B1D063}" destId="{54DEAA33-FA6F-451E-B658-5CAF16CB44AF}" srcOrd="1" destOrd="0" presId="urn:microsoft.com/office/officeart/2005/8/layout/bProcess2"/>
    <dgm:cxn modelId="{8D73F03F-AE8B-4E39-87D7-4438C83A9D8B}" type="presParOf" srcId="{CB88CAEA-159A-4562-8AE4-4E32BB0EAF00}" destId="{AA4D1BFE-F42C-4C2C-B5CA-433EF221ED5A}" srcOrd="11" destOrd="0" presId="urn:microsoft.com/office/officeart/2005/8/layout/bProcess2"/>
    <dgm:cxn modelId="{21A660F0-BF3A-43C5-9A41-8824420113B3}" type="presParOf" srcId="{CB88CAEA-159A-4562-8AE4-4E32BB0EAF00}" destId="{BEE3B31B-39D7-4A4F-BDE3-AEB38FC50A6E}" srcOrd="12" destOrd="0" presId="urn:microsoft.com/office/officeart/2005/8/layout/bProcess2"/>
    <dgm:cxn modelId="{A0779D26-551D-47BD-A608-A3B5E07E5946}" type="presParOf" srcId="{BEE3B31B-39D7-4A4F-BDE3-AEB38FC50A6E}" destId="{44D3B5E2-EAAC-46C3-96C5-283DBDCF903E}" srcOrd="0" destOrd="0" presId="urn:microsoft.com/office/officeart/2005/8/layout/bProcess2"/>
    <dgm:cxn modelId="{266C8D12-7DA7-47AC-ABC3-850F8E3CD2A7}" type="presParOf" srcId="{BEE3B31B-39D7-4A4F-BDE3-AEB38FC50A6E}" destId="{7379DE78-BDF6-46B2-8ECB-644FAC9E103C}" srcOrd="1" destOrd="0" presId="urn:microsoft.com/office/officeart/2005/8/layout/bProcess2"/>
    <dgm:cxn modelId="{9872E918-4030-4187-A640-FB0C84997DBD}" type="presParOf" srcId="{CB88CAEA-159A-4562-8AE4-4E32BB0EAF00}" destId="{8C8FF654-7B88-4E13-B506-0EE265304E04}" srcOrd="13" destOrd="0" presId="urn:microsoft.com/office/officeart/2005/8/layout/bProcess2"/>
    <dgm:cxn modelId="{306DB6AD-D75E-4284-8D00-0EACC6DFD694}" type="presParOf" srcId="{CB88CAEA-159A-4562-8AE4-4E32BB0EAF00}" destId="{B9DA9B22-9B48-461F-AEF9-40E306D124E1}" srcOrd="14" destOrd="0" presId="urn:microsoft.com/office/officeart/2005/8/layout/bProcess2"/>
    <dgm:cxn modelId="{41E070C2-F509-49E4-9899-ED9823FDAB13}" type="presParOf" srcId="{B9DA9B22-9B48-461F-AEF9-40E306D124E1}" destId="{7FD2A245-F5D3-4DCA-A35F-0B34A7950714}" srcOrd="0" destOrd="0" presId="urn:microsoft.com/office/officeart/2005/8/layout/bProcess2"/>
    <dgm:cxn modelId="{5A0E44F8-B69A-498B-A3CF-A1CB7BB486FB}" type="presParOf" srcId="{B9DA9B22-9B48-461F-AEF9-40E306D124E1}" destId="{2B265F09-C5E2-46CA-886E-F25913324320}" srcOrd="1" destOrd="0" presId="urn:microsoft.com/office/officeart/2005/8/layout/bProcess2"/>
    <dgm:cxn modelId="{48C2901F-8DB8-431F-8B4B-CD5F8C5C31A6}" type="presParOf" srcId="{CB88CAEA-159A-4562-8AE4-4E32BB0EAF00}" destId="{F2D80F01-210B-4969-9A51-356FFED16A0B}" srcOrd="15" destOrd="0" presId="urn:microsoft.com/office/officeart/2005/8/layout/bProcess2"/>
    <dgm:cxn modelId="{D3E3B5AF-9BBE-491D-925C-2AA24D5B3191}" type="presParOf" srcId="{CB88CAEA-159A-4562-8AE4-4E32BB0EAF00}" destId="{5935D82F-D801-441B-9955-07F5F9D74FE7}" srcOrd="16" destOrd="0" presId="urn:microsoft.com/office/officeart/2005/8/layout/bProcess2"/>
    <dgm:cxn modelId="{0AF58E58-674A-424F-8EA8-987A8729CE7A}" type="presParOf" srcId="{5935D82F-D801-441B-9955-07F5F9D74FE7}" destId="{AC982639-6799-4810-B03A-26FCAB6FC235}" srcOrd="0" destOrd="0" presId="urn:microsoft.com/office/officeart/2005/8/layout/bProcess2"/>
    <dgm:cxn modelId="{BF093CD9-C705-4B71-AF12-75212EDDA17B}" type="presParOf" srcId="{5935D82F-D801-441B-9955-07F5F9D74FE7}" destId="{D835E6C5-33DA-4AFC-99B9-5B5DE5825448}" srcOrd="1" destOrd="0" presId="urn:microsoft.com/office/officeart/2005/8/layout/bProcess2"/>
    <dgm:cxn modelId="{5680C5C9-C4D1-47ED-A2DA-9F215ED3D31C}" type="presParOf" srcId="{CB88CAEA-159A-4562-8AE4-4E32BB0EAF00}" destId="{ACA645D3-7EE6-4BB5-91B3-58D1EF9DCD17}" srcOrd="17" destOrd="0" presId="urn:microsoft.com/office/officeart/2005/8/layout/bProcess2"/>
    <dgm:cxn modelId="{BE1CE05D-41DC-47CA-B68B-FFDD64C8F463}" type="presParOf" srcId="{CB88CAEA-159A-4562-8AE4-4E32BB0EAF00}" destId="{7D2A728F-12B3-4243-92FA-593541C109D5}" srcOrd="18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EA25E9-0E60-4783-AB7C-5CF806577623}">
      <dsp:nvSpPr>
        <dsp:cNvPr id="0" name=""/>
        <dsp:cNvSpPr/>
      </dsp:nvSpPr>
      <dsp:spPr>
        <a:xfrm>
          <a:off x="664465" y="0"/>
          <a:ext cx="1008715" cy="99062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문제인식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총회안건 상정</a:t>
          </a:r>
          <a:endParaRPr lang="ko-KR" altLang="en-US" sz="14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664465" y="0"/>
        <a:ext cx="1008715" cy="990622"/>
      </dsp:txXfrm>
    </dsp:sp>
    <dsp:sp modelId="{92A49C9A-46DD-4A3A-8E95-77D9B0E465C6}">
      <dsp:nvSpPr>
        <dsp:cNvPr id="0" name=""/>
        <dsp:cNvSpPr/>
      </dsp:nvSpPr>
      <dsp:spPr>
        <a:xfrm rot="11616790">
          <a:off x="886126" y="1082859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03793-97CC-435D-B48E-A25C23FE38AA}">
      <dsp:nvSpPr>
        <dsp:cNvPr id="0" name=""/>
        <dsp:cNvSpPr/>
      </dsp:nvSpPr>
      <dsp:spPr>
        <a:xfrm>
          <a:off x="0" y="1256623"/>
          <a:ext cx="1788666" cy="74430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 보고서 발행 및  설문 배포</a:t>
          </a:r>
          <a:endParaRPr lang="ko-KR" altLang="en-US" sz="14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0" y="1256623"/>
        <a:ext cx="1788666" cy="744306"/>
      </dsp:txXfrm>
    </dsp:sp>
    <dsp:sp modelId="{1941F49C-8813-4109-A205-3ACC0DE17CA0}">
      <dsp:nvSpPr>
        <dsp:cNvPr id="0" name=""/>
        <dsp:cNvSpPr/>
      </dsp:nvSpPr>
      <dsp:spPr>
        <a:xfrm rot="10767603">
          <a:off x="778797" y="2061046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7957D-4F60-457A-8857-476F5A0CD64D}">
      <dsp:nvSpPr>
        <dsp:cNvPr id="0" name=""/>
        <dsp:cNvSpPr/>
      </dsp:nvSpPr>
      <dsp:spPr>
        <a:xfrm>
          <a:off x="0" y="2241410"/>
          <a:ext cx="1807557" cy="77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각국 정부 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노사단체 의견서 작성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 제출</a:t>
          </a:r>
          <a:endParaRPr lang="ko-KR" altLang="en-US" sz="14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0" y="2241410"/>
        <a:ext cx="1807557" cy="779201"/>
      </dsp:txXfrm>
    </dsp:sp>
    <dsp:sp modelId="{8760C649-6B78-4726-8FE8-8666004ADC59}">
      <dsp:nvSpPr>
        <dsp:cNvPr id="0" name=""/>
        <dsp:cNvSpPr/>
      </dsp:nvSpPr>
      <dsp:spPr>
        <a:xfrm rot="10585779">
          <a:off x="816807" y="3100001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74D5E-00D3-419F-AD5E-9870B2965AE5}">
      <dsp:nvSpPr>
        <dsp:cNvPr id="0" name=""/>
        <dsp:cNvSpPr/>
      </dsp:nvSpPr>
      <dsp:spPr>
        <a:xfrm>
          <a:off x="129638" y="3299459"/>
          <a:ext cx="1693852" cy="99617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설문 분석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결과를 바탕으로 보고서 작성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배포</a:t>
          </a:r>
          <a:endParaRPr lang="ko-KR" altLang="en-US" sz="14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129638" y="3299459"/>
        <a:ext cx="1693852" cy="996178"/>
      </dsp:txXfrm>
    </dsp:sp>
    <dsp:sp modelId="{3A58E2B6-6A3A-44E8-8E10-E0DA7AE26923}">
      <dsp:nvSpPr>
        <dsp:cNvPr id="0" name=""/>
        <dsp:cNvSpPr/>
      </dsp:nvSpPr>
      <dsp:spPr>
        <a:xfrm rot="5461472">
          <a:off x="2107211" y="3756186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6760B-01D6-4AC2-8EF2-D0AE5F800993}">
      <dsp:nvSpPr>
        <dsp:cNvPr id="0" name=""/>
        <dsp:cNvSpPr/>
      </dsp:nvSpPr>
      <dsp:spPr>
        <a:xfrm>
          <a:off x="2623401" y="3404839"/>
          <a:ext cx="2227683" cy="884159"/>
        </a:xfrm>
        <a:prstGeom prst="round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(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위원회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)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 </a:t>
          </a:r>
          <a:endParaRPr lang="en-US" altLang="ko-KR" sz="1400" kern="12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1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차 논의</a:t>
          </a:r>
          <a:endParaRPr lang="en-US" altLang="ko-KR" sz="1400" kern="12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2623401" y="3404839"/>
        <a:ext cx="2227683" cy="884159"/>
      </dsp:txXfrm>
    </dsp:sp>
    <dsp:sp modelId="{7DD292E4-E544-46F8-A082-2AE3113E8527}">
      <dsp:nvSpPr>
        <dsp:cNvPr id="0" name=""/>
        <dsp:cNvSpPr/>
      </dsp:nvSpPr>
      <dsp:spPr>
        <a:xfrm rot="21278545">
          <a:off x="3542321" y="2986533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EAA33-FA6F-451E-B658-5CAF16CB44AF}">
      <dsp:nvSpPr>
        <dsp:cNvPr id="0" name=""/>
        <dsp:cNvSpPr/>
      </dsp:nvSpPr>
      <dsp:spPr>
        <a:xfrm>
          <a:off x="2682368" y="1707506"/>
          <a:ext cx="1801857" cy="995729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</a:t>
          </a:r>
          <a:endParaRPr lang="en-US" altLang="ko-KR" sz="1400" kern="12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논의 바탕으로 협약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/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권고 초안 작성 </a:t>
          </a:r>
          <a:endParaRPr lang="ko-KR" altLang="en-US" sz="14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2682368" y="1707506"/>
        <a:ext cx="1801857" cy="995729"/>
      </dsp:txXfrm>
    </dsp:sp>
    <dsp:sp modelId="{AA4D1BFE-F42C-4C2C-B5CA-433EF221ED5A}">
      <dsp:nvSpPr>
        <dsp:cNvPr id="0" name=""/>
        <dsp:cNvSpPr/>
      </dsp:nvSpPr>
      <dsp:spPr>
        <a:xfrm rot="21430696">
          <a:off x="3421571" y="1299352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9DE78-BDF6-46B2-8ECB-644FAC9E103C}">
      <dsp:nvSpPr>
        <dsp:cNvPr id="0" name=""/>
        <dsp:cNvSpPr/>
      </dsp:nvSpPr>
      <dsp:spPr>
        <a:xfrm>
          <a:off x="2819392" y="63211"/>
          <a:ext cx="1364095" cy="9627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각국 정부 및 노사 단체 검토</a:t>
          </a:r>
          <a:r>
            <a:rPr lang="en-US" altLang="ko-KR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, </a:t>
          </a: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 제출</a:t>
          </a:r>
          <a:endParaRPr lang="ko-KR" altLang="en-US" sz="14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2819392" y="63211"/>
        <a:ext cx="1364095" cy="962763"/>
      </dsp:txXfrm>
    </dsp:sp>
    <dsp:sp modelId="{8C8FF654-7B88-4E13-B506-0EE265304E04}">
      <dsp:nvSpPr>
        <dsp:cNvPr id="0" name=""/>
        <dsp:cNvSpPr/>
      </dsp:nvSpPr>
      <dsp:spPr>
        <a:xfrm rot="6016296">
          <a:off x="4601305" y="701962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265F09-C5E2-46CA-886E-F25913324320}">
      <dsp:nvSpPr>
        <dsp:cNvPr id="0" name=""/>
        <dsp:cNvSpPr/>
      </dsp:nvSpPr>
      <dsp:spPr>
        <a:xfrm>
          <a:off x="5254694" y="441941"/>
          <a:ext cx="1433738" cy="1100568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사무국</a:t>
          </a:r>
          <a:endParaRPr lang="en-US" altLang="ko-KR" sz="1400" kern="1200" dirty="0" smtClean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  <a:p>
          <a:pPr lvl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4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의견 수렵 바탕으로 초안 </a:t>
          </a:r>
          <a:r>
            <a:rPr lang="ko-KR" altLang="en-US" sz="1400" kern="1200" dirty="0" err="1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재작성</a:t>
          </a:r>
          <a:endParaRPr lang="ko-KR" altLang="en-US" sz="14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5254694" y="441941"/>
        <a:ext cx="1433738" cy="1100568"/>
      </dsp:txXfrm>
    </dsp:sp>
    <dsp:sp modelId="{F2D80F01-210B-4969-9A51-356FFED16A0B}">
      <dsp:nvSpPr>
        <dsp:cNvPr id="0" name=""/>
        <dsp:cNvSpPr/>
      </dsp:nvSpPr>
      <dsp:spPr>
        <a:xfrm rot="10394084">
          <a:off x="5944378" y="1712670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35E6C5-33DA-4AFC-99B9-5B5DE5825448}">
      <dsp:nvSpPr>
        <dsp:cNvPr id="0" name=""/>
        <dsp:cNvSpPr/>
      </dsp:nvSpPr>
      <dsp:spPr>
        <a:xfrm>
          <a:off x="4953745" y="2004691"/>
          <a:ext cx="2400396" cy="1049899"/>
        </a:xfrm>
        <a:prstGeom prst="roundRect">
          <a:avLst/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</a:t>
          </a:r>
          <a:r>
            <a:rPr lang="en-US" altLang="ko-KR" sz="18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2</a:t>
          </a:r>
          <a:r>
            <a:rPr lang="ko-KR" altLang="en-US" sz="18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차 논의 </a:t>
          </a:r>
          <a:r>
            <a:rPr lang="en-US" altLang="ko-KR" sz="18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(</a:t>
          </a:r>
          <a:r>
            <a:rPr lang="ko-KR" altLang="en-US" sz="18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조문 확정</a:t>
          </a:r>
          <a:r>
            <a:rPr lang="en-US" altLang="ko-KR" sz="18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)</a:t>
          </a:r>
          <a:endParaRPr lang="ko-KR" altLang="en-US" sz="18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4953745" y="2004691"/>
        <a:ext cx="2400396" cy="1049899"/>
      </dsp:txXfrm>
    </dsp:sp>
    <dsp:sp modelId="{ACA645D3-7EE6-4BB5-91B3-58D1EF9DCD17}">
      <dsp:nvSpPr>
        <dsp:cNvPr id="0" name=""/>
        <dsp:cNvSpPr/>
      </dsp:nvSpPr>
      <dsp:spPr>
        <a:xfrm rot="10590007">
          <a:off x="6080917" y="3237382"/>
          <a:ext cx="240420" cy="127463"/>
        </a:xfrm>
        <a:prstGeom prst="triangle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A728F-12B3-4243-92FA-593541C109D5}">
      <dsp:nvSpPr>
        <dsp:cNvPr id="0" name=""/>
        <dsp:cNvSpPr/>
      </dsp:nvSpPr>
      <dsp:spPr>
        <a:xfrm>
          <a:off x="5066290" y="3540440"/>
          <a:ext cx="2361975" cy="1030504"/>
        </a:xfrm>
        <a:prstGeom prst="rect">
          <a:avLst/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0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총회 전체회의 </a:t>
          </a:r>
          <a:r>
            <a:rPr lang="en-US" altLang="ko-KR" sz="20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3/2 </a:t>
          </a:r>
          <a:r>
            <a:rPr lang="ko-KR" altLang="en-US" sz="20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찬성으로 가결</a:t>
          </a:r>
          <a:r>
            <a:rPr lang="en-US" altLang="ko-KR" sz="20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/ </a:t>
          </a:r>
          <a:r>
            <a:rPr lang="ko-KR" altLang="en-US" sz="2000" kern="12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rPr>
            <a:t>채택</a:t>
          </a:r>
          <a:endParaRPr lang="ko-KR" altLang="en-US" sz="2000" kern="1200" dirty="0">
            <a:solidFill>
              <a:schemeClr val="bg1"/>
            </a:solidFill>
            <a:latin typeface="맑은 고딕" pitchFamily="50" charset="-127"/>
            <a:ea typeface="맑은 고딕" pitchFamily="50" charset="-127"/>
          </a:endParaRPr>
        </a:p>
      </dsp:txBody>
      <dsp:txXfrm>
        <a:off x="5066290" y="3540440"/>
        <a:ext cx="2361975" cy="10305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3D0A42-CBD2-4F43-9008-E09DD9C03BEB}" type="datetimeFigureOut">
              <a:rPr lang="ko-KR" altLang="en-US" smtClean="0"/>
              <a:pPr/>
              <a:t>2013-03-14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EEB1E6-5C33-4B90-8A6C-B1247BC924F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o.org/dyn/normlex/en/f?p=1000:11200:0::NO:11200:P11200_COUNTRY_ID:10312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dyn/normlex/en/f?p=1000:62:0::NO:62:P62_LIST_ENTRIE_ID:2453907:NO" TargetMode="External"/><Relationship Id="rId2" Type="http://schemas.openxmlformats.org/officeDocument/2006/relationships/hyperlink" Target="http://www.ilo.org/dyn/normlex/en/f?p=1000:61:0::NO: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ilaf.org/KFupload/data/ILO_2.hw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352928" cy="1470025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sz="4000" dirty="0" smtClean="0">
                <a:latin typeface="맑은 고딕" pitchFamily="50" charset="-127"/>
                <a:ea typeface="맑은 고딕" pitchFamily="50" charset="-127"/>
              </a:rPr>
              <a:t>감시감독 메커니즘 활용방안</a:t>
            </a:r>
            <a:endParaRPr lang="ko-KR" altLang="en-US" sz="4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07704" y="5085184"/>
            <a:ext cx="6400800" cy="766936"/>
          </a:xfrm>
        </p:spPr>
        <p:txBody>
          <a:bodyPr>
            <a:normAutofit lnSpcReduction="10000"/>
          </a:bodyPr>
          <a:lstStyle/>
          <a:p>
            <a:pPr algn="r"/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류미경</a:t>
            </a:r>
            <a:endParaRPr lang="en-US" altLang="ko-KR" sz="2400" dirty="0" smtClean="0">
              <a:latin typeface="맑은 고딕" pitchFamily="50" charset="-127"/>
              <a:ea typeface="맑은 고딕" pitchFamily="50" charset="-127"/>
            </a:endParaRPr>
          </a:p>
          <a:p>
            <a:pPr algn="r"/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국제국장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전국민주노동조합총연맹</a:t>
            </a:r>
            <a:endParaRPr lang="ko-KR" altLang="en-US" sz="24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 노동기구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사무국</a:t>
            </a:r>
            <a:r>
              <a:rPr lang="en-US" altLang="ko-KR" dirty="0" smtClean="0"/>
              <a:t>(International </a:t>
            </a:r>
            <a:r>
              <a:rPr lang="en-US" altLang="ko-KR" dirty="0" err="1" smtClean="0"/>
              <a:t>Labour</a:t>
            </a:r>
            <a:r>
              <a:rPr lang="en-US" altLang="ko-KR" dirty="0" smtClean="0"/>
              <a:t> Office)</a:t>
            </a:r>
            <a:endParaRPr lang="ko-KR" altLang="en-US" dirty="0" smtClean="0"/>
          </a:p>
          <a:p>
            <a:r>
              <a:rPr lang="ko-KR" altLang="ko-KR" sz="1600" dirty="0" smtClean="0"/>
              <a:t>사무총장</a:t>
            </a:r>
            <a:r>
              <a:rPr lang="en-US" altLang="ko-KR" sz="1600" dirty="0" smtClean="0"/>
              <a:t>(Director-General)</a:t>
            </a:r>
            <a:r>
              <a:rPr lang="ko-KR" altLang="ko-KR" sz="1600" dirty="0" smtClean="0"/>
              <a:t>이 이끄는 상설기구로서</a:t>
            </a:r>
            <a:r>
              <a:rPr lang="en-US" altLang="ko-KR" sz="1600" dirty="0" smtClean="0"/>
              <a:t> ILO</a:t>
            </a:r>
            <a:r>
              <a:rPr lang="ko-KR" altLang="ko-KR" sz="1600" dirty="0" smtClean="0"/>
              <a:t>의 전반적인 활동의 추진을 </a:t>
            </a:r>
            <a:r>
              <a:rPr lang="ko-KR" altLang="ko-KR" sz="1600" dirty="0" smtClean="0"/>
              <a:t>맡</a:t>
            </a:r>
            <a:r>
              <a:rPr lang="ko-KR" altLang="en-US" sz="1600" dirty="0" smtClean="0"/>
              <a:t>음</a:t>
            </a:r>
            <a:r>
              <a:rPr lang="en-US" altLang="ko-KR" sz="1600" dirty="0" smtClean="0"/>
              <a:t>. </a:t>
            </a:r>
          </a:p>
          <a:p>
            <a:r>
              <a:rPr lang="ko-KR" altLang="ko-KR" sz="1600" dirty="0" smtClean="0"/>
              <a:t>사무국은 </a:t>
            </a:r>
            <a:r>
              <a:rPr lang="ko-KR" altLang="ko-KR" sz="1600" dirty="0" smtClean="0"/>
              <a:t>‣보고서</a:t>
            </a:r>
            <a:r>
              <a:rPr lang="en-US" altLang="ko-KR" sz="1600" dirty="0" smtClean="0"/>
              <a:t>, </a:t>
            </a:r>
            <a:r>
              <a:rPr lang="ko-KR" altLang="ko-KR" sz="1600" dirty="0" smtClean="0"/>
              <a:t>연구논문 통계자료 등 발간 ‣ 총회</a:t>
            </a:r>
            <a:r>
              <a:rPr lang="en-US" altLang="ko-KR" sz="1600" dirty="0" smtClean="0"/>
              <a:t>, </a:t>
            </a:r>
            <a:r>
              <a:rPr lang="ko-KR" altLang="ko-KR" sz="1600" dirty="0" smtClean="0"/>
              <a:t>이사회를 비롯한 각종 회의 개최 준비</a:t>
            </a:r>
            <a:r>
              <a:rPr lang="en-US" altLang="ko-KR" sz="1600" dirty="0" smtClean="0"/>
              <a:t>, </a:t>
            </a:r>
            <a:r>
              <a:rPr lang="ko-KR" altLang="ko-KR" sz="1600" dirty="0" smtClean="0"/>
              <a:t>‣ 기술협력 및 교육훈련 프로그램 추진 등의 </a:t>
            </a:r>
            <a:r>
              <a:rPr lang="ko-KR" altLang="en-US" sz="1600" dirty="0" smtClean="0"/>
              <a:t>함</a:t>
            </a:r>
            <a:r>
              <a:rPr lang="en-US" altLang="ko-KR" sz="1600" dirty="0" smtClean="0"/>
              <a:t>. </a:t>
            </a:r>
          </a:p>
          <a:p>
            <a:r>
              <a:rPr lang="ko-KR" altLang="ko-KR" sz="1600" dirty="0" smtClean="0"/>
              <a:t>제네바에 </a:t>
            </a:r>
            <a:r>
              <a:rPr lang="ko-KR" altLang="ko-KR" sz="1600" dirty="0" smtClean="0"/>
              <a:t>본부를 두고 있으며</a:t>
            </a:r>
            <a:r>
              <a:rPr lang="en-US" altLang="ko-KR" sz="1600" dirty="0" smtClean="0"/>
              <a:t> 40</a:t>
            </a:r>
            <a:r>
              <a:rPr lang="ko-KR" altLang="ko-KR" sz="1600" dirty="0" err="1" smtClean="0"/>
              <a:t>여개의</a:t>
            </a:r>
            <a:r>
              <a:rPr lang="ko-KR" altLang="ko-KR" sz="1600" dirty="0" smtClean="0"/>
              <a:t> 지역사무소를 두고 있다</a:t>
            </a:r>
            <a:r>
              <a:rPr lang="en-US" altLang="ko-KR" sz="1600" dirty="0" smtClean="0"/>
              <a:t>. </a:t>
            </a:r>
            <a:r>
              <a:rPr lang="ko-KR" altLang="ko-KR" sz="1600" dirty="0" smtClean="0"/>
              <a:t>사무국으로 제출되는 모든 문서는 다음의 연락처로 </a:t>
            </a:r>
            <a:r>
              <a:rPr lang="ko-KR" altLang="ko-KR" sz="1600" dirty="0" smtClean="0"/>
              <a:t>발송</a:t>
            </a:r>
            <a:r>
              <a:rPr lang="ko-KR" altLang="en-US" sz="1600" dirty="0" smtClean="0"/>
              <a:t>됨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 smtClean="0"/>
          </a:p>
          <a:p>
            <a:pPr latinLnBrk="0">
              <a:buNone/>
            </a:pPr>
            <a:r>
              <a:rPr lang="en-US" altLang="ko-KR" sz="1600" dirty="0" smtClean="0"/>
              <a:t>  Guy </a:t>
            </a:r>
            <a:r>
              <a:rPr lang="en-US" altLang="ko-KR" sz="1600" dirty="0" smtClean="0"/>
              <a:t>Ryder</a:t>
            </a:r>
            <a:endParaRPr lang="ko-KR" altLang="ko-KR" sz="1600" dirty="0" smtClean="0"/>
          </a:p>
          <a:p>
            <a:pPr latinLnBrk="0">
              <a:buNone/>
            </a:pPr>
            <a:r>
              <a:rPr lang="en-US" altLang="ko-KR" sz="1600" dirty="0" smtClean="0"/>
              <a:t> Director </a:t>
            </a:r>
            <a:r>
              <a:rPr lang="en-US" altLang="ko-KR" sz="1600" dirty="0" smtClean="0"/>
              <a:t>General, ILO</a:t>
            </a:r>
            <a:endParaRPr lang="ko-KR" altLang="ko-KR" sz="1600" dirty="0" smtClean="0"/>
          </a:p>
          <a:p>
            <a:pPr latinLnBrk="0">
              <a:buNone/>
            </a:pPr>
            <a:r>
              <a:rPr lang="en-US" altLang="ko-KR" sz="1600" dirty="0" smtClean="0"/>
              <a:t> 4 </a:t>
            </a:r>
            <a:r>
              <a:rPr lang="en-US" altLang="ko-KR" sz="1600" dirty="0" smtClean="0"/>
              <a:t>route des </a:t>
            </a:r>
            <a:r>
              <a:rPr lang="en-US" altLang="ko-KR" sz="1600" dirty="0" err="1" smtClean="0"/>
              <a:t>Morillons</a:t>
            </a:r>
            <a:r>
              <a:rPr lang="en-US" altLang="ko-KR" sz="1600" dirty="0" smtClean="0"/>
              <a:t> CH-1211 </a:t>
            </a:r>
            <a:r>
              <a:rPr lang="en-US" altLang="ko-KR" sz="1600" dirty="0" smtClean="0"/>
              <a:t>Genève 22</a:t>
            </a:r>
            <a:endParaRPr lang="ko-KR" altLang="ko-KR" sz="1600" dirty="0" smtClean="0"/>
          </a:p>
          <a:p>
            <a:pPr latinLnBrk="0">
              <a:buNone/>
            </a:pPr>
            <a:r>
              <a:rPr lang="en-US" altLang="ko-KR" sz="1600" dirty="0" smtClean="0"/>
              <a:t>Switzerland</a:t>
            </a:r>
            <a:endParaRPr lang="ko-KR" altLang="ko-KR" sz="1600" dirty="0" smtClean="0"/>
          </a:p>
          <a:p>
            <a:pPr latinLnBrk="0">
              <a:buNone/>
            </a:pPr>
            <a:r>
              <a:rPr lang="en-US" altLang="ko-KR" sz="1600" dirty="0" smtClean="0"/>
              <a:t>Fax: +41 (0) 22 798 8685</a:t>
            </a:r>
            <a:endParaRPr lang="ko-KR" altLang="ko-KR" sz="1600" dirty="0" smtClean="0"/>
          </a:p>
          <a:p>
            <a:pPr>
              <a:buNone/>
            </a:pPr>
            <a:r>
              <a:rPr lang="en-US" altLang="ko-KR" sz="1600" dirty="0" smtClean="0"/>
              <a:t>E-mail: ilo@ilo.org </a:t>
            </a:r>
            <a:endParaRPr lang="ko-KR" altLang="ko-KR" sz="1600" dirty="0" smtClean="0"/>
          </a:p>
          <a:p>
            <a:endParaRPr lang="ko-KR" altLang="en-US" dirty="0"/>
          </a:p>
        </p:txBody>
      </p:sp>
      <p:pic>
        <p:nvPicPr>
          <p:cNvPr id="4" name="그림 3" descr="220px-Guy_Ry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3933056"/>
            <a:ext cx="2376264" cy="24518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 노동기준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(International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Labour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Sandards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협약</a:t>
            </a:r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(Convention)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: ILO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회원국에 의한 비준의 대상이 되는 국제적 조약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(2012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년 현재 총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189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** 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노동시간에 관한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(1919)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** 189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가사노동자 노동기본권 협약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(2011)</a:t>
            </a:r>
          </a:p>
          <a:p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권고</a:t>
            </a:r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(Recommendation)</a:t>
            </a: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구속력을 갖지 않은 문서이지만 대개 협약과 동일한 사항을 다루고 있고 회원국의 국내정책과 행위의 가이드라인을 설정하는 문서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(2012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년 현재 총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202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>
              <a:buNone/>
            </a:pPr>
            <a:r>
              <a:rPr lang="en-US" altLang="ko-KR" dirty="0" smtClean="0"/>
              <a:t>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** 202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사회보장최저선에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관한 권고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핵심협약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(Fundamental Conventions</a:t>
            </a:r>
            <a:r>
              <a:rPr lang="en-US" altLang="ko-KR" dirty="0" smtClean="0"/>
              <a:t>)</a:t>
            </a:r>
            <a:br>
              <a:rPr lang="en-US" altLang="ko-KR" dirty="0" smtClean="0"/>
            </a:br>
            <a:r>
              <a:rPr lang="en-US" altLang="ko-KR" dirty="0" smtClean="0"/>
              <a:t>: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기본원칙에 관한 협약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(1988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선언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)</a:t>
            </a:r>
            <a:b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: 2015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년까지 모든 회원국 비준을 목표로 함</a:t>
            </a:r>
            <a:endParaRPr lang="ko-KR" altLang="en-US" sz="2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43608" y="2060848"/>
            <a:ext cx="7643192" cy="4294712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강제노동에 관한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｣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87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결사의 자유 및 단결권 보호에 관한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｣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98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단결권 및 단체교섭에 대한 원칙의 적용에 관한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｣</a:t>
            </a:r>
          </a:p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100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동일가치노동에 대한 남녀노동자 동일보수에 관한 협약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｣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105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강제노동의 폐지에 관한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｣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111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고용 및 직업상 차별대우에 관한 협약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｣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138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취업 최저연령에 관한 협약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｣</a:t>
            </a:r>
            <a:endParaRPr lang="en-US" altLang="ko-KR" b="1" dirty="0" smtClean="0"/>
          </a:p>
          <a:p>
            <a:r>
              <a:rPr lang="en-US" altLang="ko-KR" b="1" dirty="0" smtClean="0"/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제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182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가혹한 형태의 아동노동 폐지에 관한 협약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｣</a:t>
            </a: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우선협약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(Governance Conventions)</a:t>
            </a:r>
            <a:br>
              <a:rPr lang="en-US" altLang="ko-KR" dirty="0" smtClean="0">
                <a:latin typeface="맑은 고딕" pitchFamily="50" charset="-127"/>
                <a:ea typeface="맑은 고딕" pitchFamily="50" charset="-127"/>
              </a:rPr>
            </a:b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각국이 우선적으로 비준해야 할 협약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(2008</a:t>
            </a:r>
            <a:r>
              <a:rPr lang="ko-KR" altLang="en-US" sz="2200" dirty="0" err="1" smtClean="0">
                <a:latin typeface="맑은 고딕" pitchFamily="50" charset="-127"/>
                <a:ea typeface="맑은 고딕" pitchFamily="50" charset="-127"/>
              </a:rPr>
              <a:t>년선언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22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제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81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근로감독협약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｣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비준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en-GB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제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122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고용정책협약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｣(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비준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en-GB" altLang="ko-KR" sz="28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129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근로감독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농업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｣</a:t>
            </a:r>
            <a:endParaRPr lang="en-GB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제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144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｢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삼자협의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국제노동기준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협약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｣(</a:t>
            </a:r>
            <a:r>
              <a:rPr lang="ko-KR" altLang="en-US" sz="2800" dirty="0" smtClean="0">
                <a:latin typeface="맑은 고딕" pitchFamily="50" charset="-127"/>
                <a:ea typeface="맑은 고딕" pitchFamily="50" charset="-127"/>
              </a:rPr>
              <a:t>비준</a:t>
            </a:r>
            <a:r>
              <a:rPr lang="en-US" altLang="ko-KR" sz="28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endParaRPr lang="en-GB" altLang="ko-KR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한국 비준 협약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총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28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개 협약 비준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- 8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핵심협약 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4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비준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- 4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우선협약 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비준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- 177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기술협약 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비준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회원국 중 최하위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세계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128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위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(2011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년 기준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- ILO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평균 미만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- OECD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평균 미만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- 87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98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29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105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미비준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핵삼협약에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대한 비준 의지 없음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국내법과 불일치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?)</a:t>
            </a:r>
          </a:p>
          <a:p>
            <a:pPr>
              <a:buNone/>
            </a:pPr>
            <a:r>
              <a:rPr lang="en-GB" altLang="ko-KR" sz="2000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http://www.ilo.org/dyn/normlex/en/f?p=1000:11200:0::NO:11200:P11200_COUNTRY_ID:103123</a:t>
            </a:r>
            <a:endParaRPr lang="en-US" altLang="ko-KR" sz="2000" dirty="0" smtClean="0">
              <a:solidFill>
                <a:schemeClr val="accent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권고 채택 절차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협약 비준과 발효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비준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 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발효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감시감독 메커니즘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일반 감시감독 절차</a:t>
            </a:r>
            <a:endParaRPr lang="en-US" altLang="ko-KR" sz="3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각 국 정부가 비준한 협약의 각 조항을 이행하기 위해 취한 조치에 대해 사무총장에게 정기적으로 보고하고 이를 심의하는 시스템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특별 감시감독 절차 절차</a:t>
            </a:r>
            <a:endParaRPr lang="en-US" altLang="ko-KR" sz="3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진정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(Representation),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이의제기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(Complaint),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결사의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자유에 관한 제소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(Complaint to Committee on Freedom of Association)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일반 감시감독 절차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협약 및 권고 적용 전문가위원회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전문가위원회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en-GB" altLang="ko-KR" dirty="0" smtClean="0">
                <a:latin typeface="맑은 고딕" pitchFamily="50" charset="-127"/>
                <a:ea typeface="맑은 고딕" pitchFamily="50" charset="-127"/>
              </a:rPr>
              <a:t>Committee of Experts on the Application of Conventions and Recommendations, CEACR)</a:t>
            </a:r>
          </a:p>
          <a:p>
            <a:endParaRPr lang="en-GB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각국 정부의 비준협약 보고서 및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노사단체 의견서 검토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협약 </a:t>
            </a:r>
            <a:r>
              <a:rPr lang="ko-KR" altLang="en-US" sz="2200" dirty="0" err="1" smtClean="0">
                <a:latin typeface="맑은 고딕" pitchFamily="50" charset="-127"/>
                <a:ea typeface="맑은 고딕" pitchFamily="50" charset="-127"/>
              </a:rPr>
              <a:t>미적용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 국에 대해 필요한 조치를 취하도록 권고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각국 정부가 비준하지 않은 협약에 대해 해당 국의 법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관행 상의 장해물 검토</a:t>
            </a:r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매년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11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~12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월 회의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, 2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월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~3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월 보고서 발간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, 6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월 총회 기준적용위원회에 보고서 제출</a:t>
            </a:r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  : 20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명의 독립적인 노동법 전문가로 구성</a:t>
            </a:r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일반 감시감독 절차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600" b="1" dirty="0" smtClean="0">
                <a:latin typeface="맑은 고딕" pitchFamily="50" charset="-127"/>
                <a:ea typeface="맑은 고딕" pitchFamily="50" charset="-127"/>
              </a:rPr>
              <a:t>기준적용위원회</a:t>
            </a:r>
            <a:r>
              <a:rPr lang="en-US" altLang="ko-KR" sz="2600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en-GB" altLang="ko-KR" sz="2600" b="1" dirty="0" smtClean="0">
                <a:latin typeface="맑은 고딕" pitchFamily="50" charset="-127"/>
                <a:ea typeface="맑은 고딕" pitchFamily="50" charset="-127"/>
              </a:rPr>
              <a:t>Committee on the Application of Standards, CAS)</a:t>
            </a:r>
          </a:p>
          <a:p>
            <a:pPr>
              <a:buNone/>
            </a:pPr>
            <a:r>
              <a:rPr lang="en-GB" altLang="ko-KR" dirty="0" smtClean="0">
                <a:latin typeface="맑은 고딕" pitchFamily="50" charset="-127"/>
                <a:ea typeface="맑은 고딕" pitchFamily="50" charset="-127"/>
              </a:rPr>
              <a:t>- ILO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총회시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설치되는 총회 상설위원회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노사정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자 대표로 구성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전문가 위원회 보고서에 대한 일반토론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현존 협약의 실효성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적용 현황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개선방안 등 논의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과 개별 사례 심의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각 정부의 비준협약 불이행에 대한 권고 채택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개별사례 심의는 전문가 위원회 보고서에 수록된 각 국 정부의 협약 불이행 사례 중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25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사례를 노사합의로 선정하여 심의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노동자그룹이 사전에 지역별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협약 종류별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결사의 자유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핵심협약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우선협약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기술협약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균형을 고려하여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40~50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예비 리스트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(Long List)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를 만들고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이를 사용자그룹과 협상하여 최종 선정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국제노동기구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(ILO)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약사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구성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/>
          </a:p>
        </p:txBody>
      </p:sp>
      <p:pic>
        <p:nvPicPr>
          <p:cNvPr id="6" name="그림 5" descr="ILO_009_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5976664" cy="395954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일반 감시감독 절차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정기 보고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및 검토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내용 개체 틀 3" descr="정기보고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7362609" cy="4729687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일반감시감독 절차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노동조합의 역할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비준협약 정기보고서에 관한 의견서 제출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미비준협약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보고서에 관한 의견서 제출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전문가 위원회 보고서 분석 및 기준적용위원회 노동자그룹 준비회의 참석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사례 선정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기준적용위원회 참석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일반 토론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개별사례 심의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한국정부의 협약 불이행에 관한 정보 정기적으로 국제 노동계에 제공 및 네트워크 구축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endParaRPr lang="en-US" altLang="ko-K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특별감시감독 절차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헌장 </a:t>
            </a:r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24</a:t>
            </a:r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조에 따른 진정</a:t>
            </a:r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(Representation)</a:t>
            </a:r>
          </a:p>
          <a:p>
            <a:endParaRPr lang="en-US" altLang="ko-KR" sz="32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헌장 </a:t>
            </a:r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26</a:t>
            </a:r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조에 따른 이의제기</a:t>
            </a:r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제소</a:t>
            </a:r>
            <a:r>
              <a:rPr lang="en-US" altLang="ko-KR" sz="3200" dirty="0" smtClean="0">
                <a:latin typeface="맑은 고딕" pitchFamily="50" charset="-127"/>
                <a:ea typeface="맑은 고딕" pitchFamily="50" charset="-127"/>
              </a:rPr>
              <a:t>(Complaint)</a:t>
            </a:r>
          </a:p>
          <a:p>
            <a:endParaRPr lang="en-US" altLang="ko-KR" sz="3200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sz="3200" dirty="0" smtClean="0">
                <a:latin typeface="맑은 고딕" pitchFamily="50" charset="-127"/>
                <a:ea typeface="맑은 고딕" pitchFamily="50" charset="-127"/>
              </a:rPr>
              <a:t>결사의 자유 위반에 관한 특별 제소</a:t>
            </a:r>
            <a:endParaRPr lang="ko-KR" altLang="en-US" sz="32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특별감시감독절차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관련 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‘결사의 자유 위원회’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(Committee on Freedom of Association, CFA)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ILO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원칙의 근간이 되는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87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/98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결사의 자유 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에 대해 비준 여부와 상관없이 회원국가의 노사단체로부터 결사의 자유 원칙을 위반주장을 접수하여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해당 사례를 검토한 후 결론 및 권고 제출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노사정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인으로 구성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사실조사 및 조정위원회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‘ (Fact-Finding and Conciliation Commission on Freedom of Association, FFCC)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결사의 자유 관련 최고 특별 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: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명의 독립적 위원으로 구성되는 중립적 기구로서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이사회에 의해 회부된 결사의 자유 위반안건에 대해 구성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해당 국에 파견되어 결사의 자유 위반사실에 대해 조사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비준하지 않은 나라에 대해서는 해당 정부의 동의를 얻어 파견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'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조사위원회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‘ (Committee of Inquiry)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: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헌장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26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조에 의해 이사회가 임시기구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(ad-hoc body)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로서 설치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: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제소건에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대한 사실관계 파악 및 권고 작성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이사회에 보고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조사위원회의 권고안이 해당 정부에 의해 받아들이지 않으면 국제사법재판소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(International Court of Justice)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에 회부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 감시감독 절차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진정과 제소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ko-KR" sz="2600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각 회원국의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비준 협약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불이행에 대해서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해당 정부가 협약을 실행하거나 준수하지 못한 사실을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이사회에 제출하여 시정에 대한 권고를 채택하는 과정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각 회원국 노사단체는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헌장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24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조에 의해 진정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(Representation)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을 할 수 있고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타회원국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정부는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헌장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26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조에 의해 이의 제기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(Complaint)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를 할 수 있음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이사회는 진정이 제기되면 접수여부를 판단하고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해당 정부의 의견서를 요구하고 협약 불이행 사실을 조사하여 이사회에 권고안을 제출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해당 정부는 이 권고를 받아들이거나 국제사법재판소에 최종 결정 호소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특별감시감독 절차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결사의자유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위원회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/>
              <a:t>-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각국 정부의 결사의 자유 원칙에 관한 협약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(87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/98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위반 사실에 대해 협약 비준 여부에 상관 없이 제소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FontTx/>
              <a:buChar char="-"/>
            </a:pP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증거 자료에 의해 뒷받침되어야 하며 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근거가 모호하거나 사실과 다르면 기각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),</a:t>
            </a:r>
          </a:p>
          <a:p>
            <a:pPr>
              <a:buFontTx/>
              <a:buChar char="-"/>
            </a:pP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해당 문제와 직접 관련이 있는 당사국 조직 또는 국제 노사단체에 의해 제기되어야 하며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>
              <a:buFontTx/>
              <a:buChar char="-"/>
            </a:pP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결사의 자유와 직접적인 연관이 있는 내용이어야 함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2400" dirty="0" smtClean="0">
                <a:latin typeface="맑은 고딕" pitchFamily="50" charset="-127"/>
                <a:ea typeface="맑은 고딕" pitchFamily="50" charset="-127"/>
              </a:rPr>
              <a:t>사회복지 정책이나 정치적 대립에 관한 문제는 해당 사항 없음</a:t>
            </a:r>
            <a:r>
              <a:rPr lang="en-US" altLang="ko-KR" sz="24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endParaRPr lang="ko-KR" alt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특별감시감독 절차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결사의 자유 위원회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‘결사의 자유 위원회’는 이의제기가 된 사안에 대해 자료를 수집하기 위해 이의제기를 한 당사자를 접촉하거나 해당 정부에 답변을 요청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해당 정부가 비협조적이면 압력조치를 취할 수 있음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이의제기 사안에 대한 결론에 도달하게 되면 만장일치의 권고안을 만들어 이사회의 승인을 받음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접수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검토된 사건은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종결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(Closed Case),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후속점검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(Follow-up Case),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계류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(Active Case)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로 분류됨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특별감시감독절차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진정절차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pic>
        <p:nvPicPr>
          <p:cNvPr id="8" name="내용 개체 틀 7" descr="진정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628800"/>
            <a:ext cx="8424936" cy="4248472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특별감시감독절차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제소절차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내용 개체 틀 3" descr="이의제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560840" cy="5150371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특별감시감독절차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결사의자유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내용 개체 틀 3" descr="결사의자유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060848"/>
            <a:ext cx="8120455" cy="417646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국제노동기구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(ILO)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약사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구성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국제노동기구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(ILO)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는 노사정 삼자가 참여하여 국제노동기준을 정하는 대표적인 국제기구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1919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차 세계대전 직후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베르사이유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조약에 따라 국제연맹의 노동전문기구로 출범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1944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년 필라델피아 선언에 따라 규약이 수정되어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1946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년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UN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내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첫 번째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전문기구가 되었음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>
              <a:buFontTx/>
              <a:buChar char="-"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UN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내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기구 중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유일하게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노사정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삼자로 이루어짐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총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185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개 회원국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한국은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1991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년에 가입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(152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번째 가입국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민주노총의 감시감독메커니즘 활용 사례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결사의 자유 위원회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-1865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(Follow-up)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노조법에 따른 노동기본권 탄압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공무원노조 불인정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2620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(Active)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이주노조 탄압 및 단속 추방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2602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Follw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-up)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비정규직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노동자 노동기본권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사내하청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특수고용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2829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(Active)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공공부문 노동기본권 탄압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정부지침에 따른 탄압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일방적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단협해지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민주노총의 감시감독메커니즘 활용 사례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556792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진정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제소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최저임금협약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(131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위반에 대한 진정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(2012)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전문가위원회 정기보고와 동시 활용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사무국은 활용하고자 하는 절차를 단일화할 것을 요구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일본정부의 강제노동협약 위반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(29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호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에 대한 제소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전문가위원회와 기준적용위원회를 통한 정기절차로 이관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감시감독 메커니즘 활용 의의와 한계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성과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노동기본권 침해 사실에 대한 몇 가지 의미 있는 권고를 받아내고 이를 투쟁의 근거로 활용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국내 노동법제 제정에 관한 원칙을 국제적 기준을 통해 재확인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한계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&gt;</a:t>
            </a:r>
          </a:p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정부의 비준 협약 개수가 적어 활용 범위 제한적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접수하고 권고를 받아내는 데 오랜 기간이 소요됨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FontTx/>
              <a:buChar char="-"/>
            </a:pP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국제노동기구 개요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주요문헌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주요문헌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:</a:t>
            </a:r>
          </a:p>
          <a:p>
            <a:pPr>
              <a:buNone/>
            </a:pPr>
            <a:r>
              <a:rPr lang="en-US" altLang="ko-KR" dirty="0" smtClean="0">
                <a:hlinkClick r:id="rId2"/>
              </a:rPr>
              <a:t>http://www.ilo.org/dyn/normlex/en/f?p=1000:61:0::</a:t>
            </a:r>
            <a:r>
              <a:rPr lang="en-US" altLang="ko-KR" dirty="0" smtClean="0">
                <a:hlinkClick r:id="rId2"/>
              </a:rPr>
              <a:t>NO:61</a:t>
            </a:r>
            <a:r>
              <a:rPr lang="en-US" altLang="ko-KR" dirty="0" smtClean="0"/>
              <a:t>::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sz="26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. ILO 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헌장 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(Constitution-</a:t>
            </a:r>
            <a:r>
              <a:rPr lang="ko-KR" altLang="en-US" sz="2600" dirty="0" smtClean="0">
                <a:latin typeface="맑은 고딕" pitchFamily="50" charset="-127"/>
                <a:ea typeface="맑은 고딕" pitchFamily="50" charset="-127"/>
              </a:rPr>
              <a:t>규약</a:t>
            </a:r>
            <a:r>
              <a:rPr lang="en-US" altLang="ko-KR" sz="26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GB" altLang="ko-KR" sz="2000" dirty="0" smtClean="0">
                <a:latin typeface="맑은 고딕" pitchFamily="50" charset="-127"/>
                <a:ea typeface="맑은 고딕" pitchFamily="50" charset="-127"/>
                <a:hlinkClick r:id="rId3"/>
              </a:rPr>
              <a:t>http://www.ilo.org/dyn/normlex/en/f?p=1000:62:0::NO:62:P62_LIST_ENTRIE_ID:2453907:NO</a:t>
            </a:r>
            <a:r>
              <a:rPr lang="en-GB" altLang="ko-KR" sz="2000" dirty="0" smtClean="0">
                <a:latin typeface="맑은 고딕" pitchFamily="50" charset="-127"/>
                <a:ea typeface="맑은 고딕" pitchFamily="50" charset="-127"/>
              </a:rPr>
              <a:t> (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영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GB" altLang="ko-KR" sz="2000" dirty="0" smtClean="0">
                <a:latin typeface="맑은 고딕" pitchFamily="50" charset="-127"/>
                <a:ea typeface="맑은 고딕" pitchFamily="50" charset="-127"/>
                <a:hlinkClick r:id="rId4"/>
              </a:rPr>
              <a:t>    http://www.koilaf.org/KFupload/data/ILO_2.hwp</a:t>
            </a:r>
            <a:r>
              <a:rPr lang="en-GB" altLang="ko-KR" sz="2000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한</a:t>
            </a:r>
            <a:r>
              <a:rPr lang="en-US" altLang="ko-KR" sz="2000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en-GB" altLang="ko-KR" sz="20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2. ILO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주요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선언문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(Declaration) 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필라델피아선언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(1944) : ILO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의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목적과 원칙</a:t>
            </a:r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 -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기본원칙과 작업장에서의 권리에 관한 선언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(1998):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핵심협약</a:t>
            </a:r>
            <a:endParaRPr lang="en-US" altLang="ko-KR" sz="2200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- ILO Declaration on Social Justice for a Fair Globalization (2008) :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세계화와 국제노동기준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>
              <a:buNone/>
            </a:pP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세계 일자리 협약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(Global Jobs Pact) 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2200" dirty="0" smtClean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sz="2200" dirty="0" smtClean="0">
                <a:latin typeface="맑은 고딕" pitchFamily="50" charset="-127"/>
                <a:ea typeface="맑은 고딕" pitchFamily="50" charset="-127"/>
              </a:rPr>
              <a:t>경제위기 시기 각국 정책기조를 일자리 창출에 두어야 함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>
              <a:buNone/>
            </a:pP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국제노동기구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총회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(International Labour Conference)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4" name="그림 3" descr="il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348880"/>
            <a:ext cx="5616624" cy="37310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국제노동기구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총회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(International </a:t>
            </a:r>
            <a:r>
              <a:rPr lang="en-US" altLang="ko-KR" dirty="0" err="1" smtClean="0">
                <a:latin typeface="맑은 고딕" pitchFamily="50" charset="-127"/>
                <a:ea typeface="맑은 고딕" pitchFamily="50" charset="-127"/>
              </a:rPr>
              <a:t>Labour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Conference)</a:t>
            </a:r>
            <a:endParaRPr lang="ko-KR" altLang="en-US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-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매년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6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월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, 3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주 동안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개최</a:t>
            </a:r>
            <a:endParaRPr lang="en-US" altLang="ko-KR" sz="16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- </a:t>
            </a:r>
            <a:r>
              <a:rPr lang="ko-KR" altLang="en-US" sz="1600" dirty="0" smtClean="0">
                <a:latin typeface="굴림" pitchFamily="50" charset="-127"/>
                <a:ea typeface="굴림" pitchFamily="50" charset="-127"/>
              </a:rPr>
              <a:t>안건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: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‣ 사업계획 및 예산 채택 ‣국제노동기준 수립 ‣ 주요 노동․ 사회 현안에 관한 토론 ‣ 이사회 선출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등</a:t>
            </a:r>
            <a:endParaRPr lang="en-US" altLang="ko-KR" sz="16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총회는 본회의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(Plenary)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외에도 각 안건을 심화토론하기 위한 위원회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(Committee)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를 구성하는데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각 회원국의 국제노동기준 준수 여부를 심의하는 기준적용위원회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(Committee of Application of Standards)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와 국제노동기준 수립 및 주요 현안 토론을 위한 위원회를 포함하여 총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4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개의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위원회 설치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>
              <a:buNone/>
            </a:pP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-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총회에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파견되는 각 국 대표는 정부대표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2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인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노동자대표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1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인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,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사용자대표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1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인의 총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4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인으로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이루어</a:t>
            </a:r>
            <a:r>
              <a:rPr lang="ko-KR" altLang="en-US" sz="1600" dirty="0" smtClean="0">
                <a:latin typeface="굴림" pitchFamily="50" charset="-127"/>
                <a:ea typeface="굴림" pitchFamily="50" charset="-127"/>
              </a:rPr>
              <a:t>짐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각 대표는 각 위원회당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2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인씩 총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 8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명의 고문을 대동할 수 </a:t>
            </a:r>
            <a:r>
              <a:rPr lang="ko-KR" altLang="ko-KR" sz="1600" dirty="0" smtClean="0">
                <a:latin typeface="굴림" pitchFamily="50" charset="-127"/>
                <a:ea typeface="굴림" pitchFamily="50" charset="-127"/>
              </a:rPr>
              <a:t>있</a:t>
            </a:r>
            <a:r>
              <a:rPr lang="ko-KR" altLang="en-US" sz="1600" dirty="0" smtClean="0">
                <a:latin typeface="굴림" pitchFamily="50" charset="-127"/>
                <a:ea typeface="굴림" pitchFamily="50" charset="-127"/>
              </a:rPr>
              <a:t>음</a:t>
            </a:r>
            <a:r>
              <a:rPr lang="en-US" altLang="ko-KR" sz="1600" dirty="0" smtClean="0">
                <a:latin typeface="굴림" pitchFamily="50" charset="-127"/>
                <a:ea typeface="굴림" pitchFamily="50" charset="-127"/>
              </a:rPr>
              <a:t>. </a:t>
            </a:r>
            <a:endParaRPr lang="ko-KR" altLang="ko-KR" sz="1600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* 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정부대표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노동부장관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/ 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주 제네바대표부 대사</a:t>
            </a:r>
            <a:endParaRPr lang="en-US" altLang="ko-KR" sz="1800" b="1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 * 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노동자대표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민주노총위원장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/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한국노총위원장 중 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1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인</a:t>
            </a:r>
            <a:endParaRPr lang="en-US" altLang="ko-KR" sz="1800" b="1" dirty="0" smtClean="0">
              <a:latin typeface="굴림" pitchFamily="50" charset="-127"/>
              <a:ea typeface="굴림" pitchFamily="50" charset="-127"/>
            </a:endParaRPr>
          </a:p>
          <a:p>
            <a:pPr>
              <a:buNone/>
            </a:pP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 * 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사용자대표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1800" b="1" dirty="0" err="1" smtClean="0">
                <a:latin typeface="굴림" pitchFamily="50" charset="-127"/>
                <a:ea typeface="굴림" pitchFamily="50" charset="-127"/>
              </a:rPr>
              <a:t>경총</a:t>
            </a:r>
            <a:r>
              <a:rPr lang="ko-KR" altLang="en-US" sz="1800" b="1" dirty="0" smtClean="0">
                <a:latin typeface="굴림" pitchFamily="50" charset="-127"/>
                <a:ea typeface="굴림" pitchFamily="50" charset="-127"/>
              </a:rPr>
              <a:t> 회장</a:t>
            </a:r>
            <a:r>
              <a:rPr lang="en-US" altLang="ko-KR" sz="1800" b="1" dirty="0" smtClean="0">
                <a:latin typeface="굴림" pitchFamily="50" charset="-127"/>
                <a:ea typeface="굴림" pitchFamily="50" charset="-127"/>
              </a:rPr>
              <a:t> </a:t>
            </a:r>
            <a:endParaRPr lang="ko-KR" altLang="en-US" sz="1800" b="1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 노동기구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이사회</a:t>
            </a:r>
            <a:r>
              <a:rPr lang="en-US" altLang="ko-KR" dirty="0" smtClean="0"/>
              <a:t>(Governing Body)</a:t>
            </a:r>
            <a:endParaRPr lang="ko-KR" altLang="en-US" dirty="0"/>
          </a:p>
        </p:txBody>
      </p:sp>
      <p:pic>
        <p:nvPicPr>
          <p:cNvPr id="4" name="그림 3" descr="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348880"/>
            <a:ext cx="7020780" cy="374441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 노동기구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이사회</a:t>
            </a:r>
            <a:r>
              <a:rPr lang="en-US" altLang="ko-KR" dirty="0" smtClean="0"/>
              <a:t>(Governing Body)</a:t>
            </a:r>
            <a:endParaRPr lang="ko-KR" altLang="en-US" dirty="0" smtClean="0"/>
          </a:p>
          <a:p>
            <a:r>
              <a:rPr lang="ko-KR" altLang="ko-KR" sz="1700" dirty="0" smtClean="0"/>
              <a:t>매년</a:t>
            </a:r>
            <a:r>
              <a:rPr lang="en-US" altLang="ko-KR" sz="1700" dirty="0" smtClean="0"/>
              <a:t> 3</a:t>
            </a:r>
            <a:r>
              <a:rPr lang="ko-KR" altLang="ko-KR" sz="1700" dirty="0" smtClean="0"/>
              <a:t>회</a:t>
            </a:r>
            <a:r>
              <a:rPr lang="en-US" altLang="ko-KR" sz="1700" dirty="0" smtClean="0"/>
              <a:t>(3</a:t>
            </a:r>
            <a:r>
              <a:rPr lang="ko-KR" altLang="ko-KR" sz="1700" dirty="0" smtClean="0"/>
              <a:t>월</a:t>
            </a:r>
            <a:r>
              <a:rPr lang="en-US" altLang="ko-KR" sz="1700" dirty="0" smtClean="0"/>
              <a:t>, 6</a:t>
            </a:r>
            <a:r>
              <a:rPr lang="ko-KR" altLang="ko-KR" sz="1700" dirty="0" smtClean="0"/>
              <a:t>월</a:t>
            </a:r>
            <a:r>
              <a:rPr lang="en-US" altLang="ko-KR" sz="1700" dirty="0" smtClean="0"/>
              <a:t>, 11</a:t>
            </a:r>
            <a:r>
              <a:rPr lang="ko-KR" altLang="ko-KR" sz="1700" dirty="0" smtClean="0"/>
              <a:t>월</a:t>
            </a:r>
            <a:r>
              <a:rPr lang="en-US" altLang="ko-KR" sz="1700" dirty="0" smtClean="0"/>
              <a:t>) </a:t>
            </a:r>
            <a:r>
              <a:rPr lang="ko-KR" altLang="ko-KR" sz="1700" dirty="0" smtClean="0"/>
              <a:t>개최되며</a:t>
            </a:r>
            <a:endParaRPr lang="en-US" altLang="ko-KR" sz="1700" dirty="0" smtClean="0"/>
          </a:p>
          <a:p>
            <a:r>
              <a:rPr lang="ko-KR" altLang="en-US" sz="1700" dirty="0" smtClean="0"/>
              <a:t>안건</a:t>
            </a:r>
            <a:r>
              <a:rPr lang="en-US" altLang="ko-KR" sz="1700" dirty="0" smtClean="0"/>
              <a:t>: </a:t>
            </a:r>
            <a:r>
              <a:rPr lang="ko-KR" altLang="ko-KR" sz="1700" dirty="0" smtClean="0"/>
              <a:t> </a:t>
            </a:r>
            <a:r>
              <a:rPr lang="ko-KR" altLang="ko-KR" sz="1700" dirty="0" smtClean="0"/>
              <a:t>‣</a:t>
            </a:r>
            <a:r>
              <a:rPr lang="en-US" altLang="ko-KR" sz="1700" dirty="0" smtClean="0"/>
              <a:t> ILO </a:t>
            </a:r>
            <a:r>
              <a:rPr lang="ko-KR" altLang="ko-KR" sz="1700" dirty="0" smtClean="0"/>
              <a:t>정책 결정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‣ 총회 안건 결정 ‣ 총회에 제출할 사업계획 및 예산안 초안 수립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‣ 사무총장</a:t>
            </a:r>
            <a:r>
              <a:rPr lang="en-US" altLang="ko-KR" sz="1700" dirty="0" smtClean="0"/>
              <a:t>(Director-General</a:t>
            </a:r>
            <a:r>
              <a:rPr lang="en-US" altLang="ko-KR" sz="1700" dirty="0" smtClean="0"/>
              <a:t>). </a:t>
            </a:r>
          </a:p>
          <a:p>
            <a:r>
              <a:rPr lang="ko-KR" altLang="ko-KR" sz="1700" dirty="0" smtClean="0"/>
              <a:t>이사회는 </a:t>
            </a:r>
            <a:r>
              <a:rPr lang="ko-KR" altLang="ko-KR" sz="1700" dirty="0" smtClean="0"/>
              <a:t>총</a:t>
            </a:r>
            <a:r>
              <a:rPr lang="en-US" altLang="ko-KR" sz="1700" dirty="0" smtClean="0"/>
              <a:t> 56</a:t>
            </a:r>
            <a:r>
              <a:rPr lang="ko-KR" altLang="ko-KR" sz="1700" dirty="0" smtClean="0"/>
              <a:t>명의 정위원</a:t>
            </a:r>
            <a:r>
              <a:rPr lang="en-US" altLang="ko-KR" sz="1700" dirty="0" smtClean="0"/>
              <a:t> (</a:t>
            </a:r>
            <a:r>
              <a:rPr lang="ko-KR" altLang="ko-KR" sz="1700" dirty="0" smtClean="0"/>
              <a:t>정부대표</a:t>
            </a:r>
            <a:r>
              <a:rPr lang="en-US" altLang="ko-KR" sz="1700" dirty="0" smtClean="0"/>
              <a:t> 28</a:t>
            </a:r>
            <a:r>
              <a:rPr lang="ko-KR" altLang="ko-KR" sz="1700" dirty="0" smtClean="0"/>
              <a:t>명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노동자대표</a:t>
            </a:r>
            <a:r>
              <a:rPr lang="en-US" altLang="ko-KR" sz="1700" dirty="0" smtClean="0"/>
              <a:t> 14</a:t>
            </a:r>
            <a:r>
              <a:rPr lang="ko-KR" altLang="ko-KR" sz="1700" dirty="0" smtClean="0"/>
              <a:t>명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사용자대표</a:t>
            </a:r>
            <a:r>
              <a:rPr lang="en-US" altLang="ko-KR" sz="1700" dirty="0" smtClean="0"/>
              <a:t> 14</a:t>
            </a:r>
            <a:r>
              <a:rPr lang="ko-KR" altLang="ko-KR" sz="1700" dirty="0" smtClean="0"/>
              <a:t>명</a:t>
            </a:r>
            <a:r>
              <a:rPr lang="en-US" altLang="ko-KR" sz="1700" dirty="0" smtClean="0"/>
              <a:t>)</a:t>
            </a:r>
            <a:r>
              <a:rPr lang="ko-KR" altLang="ko-KR" sz="1700" dirty="0" smtClean="0"/>
              <a:t>과</a:t>
            </a:r>
            <a:r>
              <a:rPr lang="en-US" altLang="ko-KR" sz="1700" dirty="0" smtClean="0"/>
              <a:t> 66</a:t>
            </a:r>
            <a:r>
              <a:rPr lang="ko-KR" altLang="ko-KR" sz="1700" dirty="0" smtClean="0"/>
              <a:t>명의 </a:t>
            </a:r>
            <a:r>
              <a:rPr lang="ko-KR" altLang="ko-KR" sz="1700" dirty="0" err="1" smtClean="0"/>
              <a:t>부위원</a:t>
            </a:r>
            <a:r>
              <a:rPr lang="en-US" altLang="ko-KR" sz="1700" dirty="0" smtClean="0"/>
              <a:t>(</a:t>
            </a:r>
            <a:r>
              <a:rPr lang="ko-KR" altLang="ko-KR" sz="1700" dirty="0" smtClean="0"/>
              <a:t>정부 대표</a:t>
            </a:r>
            <a:r>
              <a:rPr lang="en-US" altLang="ko-KR" sz="1700" dirty="0" smtClean="0"/>
              <a:t> 28</a:t>
            </a:r>
            <a:r>
              <a:rPr lang="ko-KR" altLang="ko-KR" sz="1700" dirty="0" smtClean="0"/>
              <a:t>명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노동자대표</a:t>
            </a:r>
            <a:r>
              <a:rPr lang="en-US" altLang="ko-KR" sz="1700" dirty="0" smtClean="0"/>
              <a:t> 19</a:t>
            </a:r>
            <a:r>
              <a:rPr lang="ko-KR" altLang="ko-KR" sz="1700" dirty="0" smtClean="0"/>
              <a:t>명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사용자대표</a:t>
            </a:r>
            <a:r>
              <a:rPr lang="en-US" altLang="ko-KR" sz="1700" dirty="0" smtClean="0"/>
              <a:t> 19</a:t>
            </a:r>
            <a:r>
              <a:rPr lang="ko-KR" altLang="ko-KR" sz="1700" dirty="0" smtClean="0"/>
              <a:t>명</a:t>
            </a:r>
            <a:r>
              <a:rPr lang="en-US" altLang="ko-KR" sz="1700" dirty="0" smtClean="0"/>
              <a:t>)</a:t>
            </a:r>
            <a:r>
              <a:rPr lang="ko-KR" altLang="ko-KR" sz="1700" dirty="0" smtClean="0"/>
              <a:t>으로 </a:t>
            </a:r>
            <a:r>
              <a:rPr lang="ko-KR" altLang="ko-KR" sz="1700" dirty="0" smtClean="0"/>
              <a:t>이루어</a:t>
            </a:r>
            <a:r>
              <a:rPr lang="ko-KR" altLang="en-US" sz="1700" dirty="0" smtClean="0"/>
              <a:t>짐</a:t>
            </a:r>
            <a:r>
              <a:rPr lang="en-US" altLang="ko-KR" sz="1700" dirty="0" smtClean="0"/>
              <a:t>. </a:t>
            </a:r>
          </a:p>
          <a:p>
            <a:pPr>
              <a:buNone/>
            </a:pPr>
            <a:r>
              <a:rPr lang="en-US" altLang="ko-KR" sz="1700" dirty="0" smtClean="0"/>
              <a:t> </a:t>
            </a:r>
            <a:r>
              <a:rPr lang="en-US" altLang="ko-KR" sz="1700" dirty="0" smtClean="0"/>
              <a:t>        :</a:t>
            </a:r>
            <a:r>
              <a:rPr lang="ko-KR" altLang="ko-KR" sz="1700" dirty="0" smtClean="0"/>
              <a:t>정부대표 </a:t>
            </a:r>
            <a:r>
              <a:rPr lang="ko-KR" altLang="ko-KR" sz="1700" dirty="0" smtClean="0"/>
              <a:t>정위원 중</a:t>
            </a:r>
            <a:r>
              <a:rPr lang="en-US" altLang="ko-KR" sz="1700" dirty="0" smtClean="0"/>
              <a:t> 10</a:t>
            </a:r>
            <a:r>
              <a:rPr lang="ko-KR" altLang="ko-KR" sz="1700" dirty="0" smtClean="0"/>
              <a:t>석은 산업적으로 중요성을 지니는 나라</a:t>
            </a:r>
            <a:r>
              <a:rPr lang="en-US" altLang="ko-KR" sz="1700" dirty="0" smtClean="0"/>
              <a:t>(</a:t>
            </a:r>
            <a:r>
              <a:rPr lang="ko-KR" altLang="ko-KR" sz="1700" dirty="0" smtClean="0"/>
              <a:t>브라질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중국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프랑스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독일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인도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이탈리아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일본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러시아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영국</a:t>
            </a:r>
            <a:r>
              <a:rPr lang="en-US" altLang="ko-KR" sz="1700" dirty="0" smtClean="0"/>
              <a:t>, </a:t>
            </a:r>
            <a:r>
              <a:rPr lang="ko-KR" altLang="ko-KR" sz="1700" dirty="0" smtClean="0"/>
              <a:t>미국</a:t>
            </a:r>
            <a:r>
              <a:rPr lang="en-US" altLang="ko-KR" sz="1700" dirty="0" smtClean="0"/>
              <a:t>)</a:t>
            </a:r>
            <a:r>
              <a:rPr lang="ko-KR" altLang="ko-KR" sz="1700" dirty="0" smtClean="0"/>
              <a:t>에 고정되어 있고 나머지는</a:t>
            </a:r>
            <a:r>
              <a:rPr lang="en-US" altLang="ko-KR" sz="1700" dirty="0" smtClean="0"/>
              <a:t> 3</a:t>
            </a:r>
            <a:r>
              <a:rPr lang="ko-KR" altLang="ko-KR" sz="1700" dirty="0" smtClean="0"/>
              <a:t>년마다 총회에서 </a:t>
            </a:r>
            <a:r>
              <a:rPr lang="ko-KR" altLang="ko-KR" sz="1700" dirty="0" smtClean="0"/>
              <a:t>선출</a:t>
            </a:r>
            <a:r>
              <a:rPr lang="en-US" altLang="ko-KR" sz="1700" dirty="0" smtClean="0"/>
              <a:t>. </a:t>
            </a:r>
          </a:p>
          <a:p>
            <a:pPr>
              <a:buNone/>
            </a:pPr>
            <a:r>
              <a:rPr lang="en-US" altLang="ko-KR" sz="1700" dirty="0" smtClean="0"/>
              <a:t> </a:t>
            </a:r>
            <a:r>
              <a:rPr lang="en-US" altLang="ko-KR" sz="1700" dirty="0" smtClean="0"/>
              <a:t>       :</a:t>
            </a:r>
            <a:r>
              <a:rPr lang="ko-KR" altLang="ko-KR" sz="1700" dirty="0" smtClean="0"/>
              <a:t>노동자위원과 </a:t>
            </a:r>
            <a:r>
              <a:rPr lang="ko-KR" altLang="ko-KR" sz="1700" dirty="0" smtClean="0"/>
              <a:t>사용자위원은 해당 그룹에서 자체적으로 선출한다</a:t>
            </a:r>
            <a:r>
              <a:rPr lang="en-US" altLang="ko-KR" sz="1700" dirty="0" smtClean="0"/>
              <a:t>. </a:t>
            </a:r>
            <a:r>
              <a:rPr lang="ko-KR" altLang="ko-KR" sz="1700" dirty="0" smtClean="0"/>
              <a:t>노동자위원과 사용자위원은 일정 수의 교체위원을 두어 결석하는 정위원과 </a:t>
            </a:r>
            <a:r>
              <a:rPr lang="ko-KR" altLang="ko-KR" sz="1700" dirty="0" err="1" smtClean="0"/>
              <a:t>부위원을</a:t>
            </a:r>
            <a:r>
              <a:rPr lang="ko-KR" altLang="ko-KR" sz="1700" dirty="0" smtClean="0"/>
              <a:t> 대체할 수 있도록 한다</a:t>
            </a:r>
            <a:r>
              <a:rPr lang="en-US" altLang="ko-KR" sz="1700" dirty="0" smtClean="0"/>
              <a:t>. </a:t>
            </a:r>
            <a:endParaRPr lang="en-US" altLang="ko-KR" sz="1700" dirty="0" smtClean="0"/>
          </a:p>
          <a:p>
            <a:pPr>
              <a:buNone/>
            </a:pPr>
            <a:r>
              <a:rPr lang="en-US" altLang="ko-KR" sz="1700" dirty="0" smtClean="0"/>
              <a:t> </a:t>
            </a:r>
            <a:r>
              <a:rPr lang="en-US" altLang="ko-KR" sz="1700" dirty="0" smtClean="0"/>
              <a:t>       2011.6~2014.6 </a:t>
            </a:r>
            <a:r>
              <a:rPr lang="ko-KR" altLang="ko-KR" sz="1700" dirty="0" smtClean="0"/>
              <a:t>임기에 한국은 정부</a:t>
            </a:r>
            <a:r>
              <a:rPr lang="en-US" altLang="ko-KR" sz="1700" dirty="0" smtClean="0"/>
              <a:t>(</a:t>
            </a:r>
            <a:r>
              <a:rPr lang="ko-KR" altLang="ko-KR" sz="1700" dirty="0" err="1" smtClean="0"/>
              <a:t>부위원</a:t>
            </a:r>
            <a:r>
              <a:rPr lang="en-US" altLang="ko-KR" sz="1700" dirty="0" smtClean="0"/>
              <a:t>), </a:t>
            </a:r>
            <a:r>
              <a:rPr lang="ko-KR" altLang="ko-KR" sz="1700" dirty="0" smtClean="0"/>
              <a:t>노동자</a:t>
            </a:r>
            <a:r>
              <a:rPr lang="en-US" altLang="ko-KR" sz="1700" dirty="0" smtClean="0"/>
              <a:t>(</a:t>
            </a:r>
            <a:r>
              <a:rPr lang="ko-KR" altLang="ko-KR" sz="1700" dirty="0" smtClean="0"/>
              <a:t>교체위원</a:t>
            </a:r>
            <a:r>
              <a:rPr lang="en-US" altLang="ko-KR" sz="1700" dirty="0" smtClean="0"/>
              <a:t>-</a:t>
            </a:r>
            <a:r>
              <a:rPr lang="ko-KR" altLang="ko-KR" sz="1700" dirty="0" smtClean="0"/>
              <a:t>민주노총</a:t>
            </a:r>
            <a:r>
              <a:rPr lang="en-US" altLang="ko-KR" sz="1700" dirty="0" smtClean="0"/>
              <a:t>), </a:t>
            </a:r>
            <a:r>
              <a:rPr lang="ko-KR" altLang="ko-KR" sz="1700" dirty="0" smtClean="0"/>
              <a:t>사용자</a:t>
            </a:r>
            <a:r>
              <a:rPr lang="en-US" altLang="ko-KR" sz="1700" dirty="0" smtClean="0"/>
              <a:t>(</a:t>
            </a:r>
            <a:r>
              <a:rPr lang="ko-KR" altLang="ko-KR" sz="1700" dirty="0" smtClean="0"/>
              <a:t>교체위원</a:t>
            </a:r>
            <a:r>
              <a:rPr lang="en-US" altLang="ko-KR" sz="1700" dirty="0" smtClean="0"/>
              <a:t>-</a:t>
            </a:r>
            <a:r>
              <a:rPr lang="ko-KR" altLang="ko-KR" sz="1700" dirty="0" err="1" smtClean="0"/>
              <a:t>경총</a:t>
            </a:r>
            <a:r>
              <a:rPr lang="en-US" altLang="ko-KR" sz="1700" dirty="0" smtClean="0"/>
              <a:t>)</a:t>
            </a:r>
            <a:r>
              <a:rPr lang="ko-KR" altLang="ko-KR" sz="1700" dirty="0" smtClean="0"/>
              <a:t>가 선출되었다</a:t>
            </a:r>
            <a:r>
              <a:rPr lang="en-US" altLang="ko-KR" sz="1700" dirty="0" smtClean="0"/>
              <a:t>. </a:t>
            </a:r>
            <a:endParaRPr lang="ko-KR" altLang="ko-KR" sz="1700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ILO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국제 노동기구 개요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주요기구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사무국</a:t>
            </a:r>
            <a:r>
              <a:rPr lang="en-US" altLang="ko-KR" dirty="0" smtClean="0"/>
              <a:t>(International Labour Office)</a:t>
            </a:r>
            <a:endParaRPr lang="ko-KR" altLang="en-US" dirty="0"/>
          </a:p>
        </p:txBody>
      </p:sp>
      <p:pic>
        <p:nvPicPr>
          <p:cNvPr id="4" name="그림 3" descr="건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36912"/>
            <a:ext cx="5400600" cy="36004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439</TotalTime>
  <Words>2033</Words>
  <Application>Microsoft Office PowerPoint</Application>
  <PresentationFormat>화면 슬라이드 쇼(4:3)</PresentationFormat>
  <Paragraphs>203</Paragraphs>
  <Slides>32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3" baseType="lpstr">
      <vt:lpstr>메트로</vt:lpstr>
      <vt:lpstr>ILO 감시감독 메커니즘 활용방안</vt:lpstr>
      <vt:lpstr>국제노동기구(ILO) 개요(약사, 구성)</vt:lpstr>
      <vt:lpstr>국제노동기구(ILO) 개요(약사, 구성)</vt:lpstr>
      <vt:lpstr>국제노동기구 개요 (주요문헌)</vt:lpstr>
      <vt:lpstr>국제노동기구 개요(주요기구)</vt:lpstr>
      <vt:lpstr>국제노동기구 개요(주요기구)</vt:lpstr>
      <vt:lpstr>ILO국제 노동기구 개요(주요기구) </vt:lpstr>
      <vt:lpstr>ILO국제 노동기구 개요(주요기구) </vt:lpstr>
      <vt:lpstr>ILO국제 노동기구 개요(주요기구) </vt:lpstr>
      <vt:lpstr>ILO국제 노동기구 개요(주요기구) </vt:lpstr>
      <vt:lpstr>ILO 국제 노동기준 (International Labour Sandards)</vt:lpstr>
      <vt:lpstr>핵심협약 (Fundamental Conventions) : ILO 기본원칙에 관한 협약 (1988선언) : 2015년까지 모든 회원국 비준을 목표로 함</vt:lpstr>
      <vt:lpstr>우선협약 (Governance Conventions) : 각국이 우선적으로 비준해야 할 협약(2008년선언)</vt:lpstr>
      <vt:lpstr>한국 비준 협약</vt:lpstr>
      <vt:lpstr>협약, 권고 채택 절차</vt:lpstr>
      <vt:lpstr>협약 비준과 발효</vt:lpstr>
      <vt:lpstr>감시감독 메커니즘 </vt:lpstr>
      <vt:lpstr>일반 감시감독 절차</vt:lpstr>
      <vt:lpstr>일반 감시감독 절차</vt:lpstr>
      <vt:lpstr>일반 감시감독 절차 (정기 보고 및 검토)</vt:lpstr>
      <vt:lpstr>일반감시감독 절차</vt:lpstr>
      <vt:lpstr>특별감시감독 절차</vt:lpstr>
      <vt:lpstr>특별감시감독절차(관련 기구)</vt:lpstr>
      <vt:lpstr>특별 감시감독 절차(진정과 제소)</vt:lpstr>
      <vt:lpstr>특별감시감독 절차(결사의자유 위원회)</vt:lpstr>
      <vt:lpstr>특별감시감독 절차(결사의 자유 위원회)</vt:lpstr>
      <vt:lpstr>특별감시감독절차 (진정절차) </vt:lpstr>
      <vt:lpstr>특별감시감독절차 (제소절차) </vt:lpstr>
      <vt:lpstr>특별감시감독절차(결사의자유)</vt:lpstr>
      <vt:lpstr>민주노총의 감시감독메커니즘 활용 사례 </vt:lpstr>
      <vt:lpstr>민주노총의 감시감독메커니즘 활용 사례 </vt:lpstr>
      <vt:lpstr>ILO 감시감독 메커니즘 활용 의의와 한계</vt:lpstr>
    </vt:vector>
  </TitlesOfParts>
  <Company>__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ILO 감시감독 메커니즘 활용방법</dc:title>
  <dc:creator>^^</dc:creator>
  <cp:lastModifiedBy>^^</cp:lastModifiedBy>
  <cp:revision>41</cp:revision>
  <dcterms:created xsi:type="dcterms:W3CDTF">2012-10-12T22:44:57Z</dcterms:created>
  <dcterms:modified xsi:type="dcterms:W3CDTF">2013-03-13T17:14:15Z</dcterms:modified>
</cp:coreProperties>
</file>