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C157589-8965-488D-8E01-D8A0AB4FD442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6"/>
            <p14:sldId id="277"/>
            <p14:sldId id="274"/>
            <p14:sldId id="27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eruser" initials="s" lastIdx="1" clrIdx="0">
    <p:extLst>
      <p:ext uri="{19B8F6BF-5375-455C-9EA6-DF929625EA0E}">
        <p15:presenceInfo xmlns:p15="http://schemas.microsoft.com/office/powerpoint/2012/main" userId="super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2ahUKEwjAgPDLvLfeAhXJc94KHd59BlYQjRx6BAgBEAU&amp;url=https://indianexpress.com/article/world/middle-east-africa/saudi-arabia-beheads-pakistani-man-for-smuggling-heroin/&amp;psig=AOvVaw2_9dA1r8GCMNHmdXJreObE&amp;ust=1541308700096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7750" y="2456292"/>
            <a:ext cx="8396804" cy="1646302"/>
          </a:xfrm>
        </p:spPr>
        <p:txBody>
          <a:bodyPr/>
          <a:lstStyle/>
          <a:p>
            <a:pPr algn="ctr"/>
            <a:r>
              <a:rPr lang="ko-KR" altLang="en-US" b="1" dirty="0" smtClean="0"/>
              <a:t>이집트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 아랍의 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그 이후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9" y="-17253"/>
            <a:ext cx="21907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" y="3804249"/>
            <a:ext cx="9307902" cy="30537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내 주요 사건</a:t>
            </a:r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+mj-ea"/>
              </a:rPr>
              <a:t>라바아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200" b="1" dirty="0" err="1">
                <a:solidFill>
                  <a:schemeClr val="tx1"/>
                </a:solidFill>
                <a:latin typeface="+mj-ea"/>
              </a:rPr>
              <a:t>알아다위야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 광장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학살</a:t>
            </a: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2828" y="1431984"/>
            <a:ext cx="8596668" cy="536563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시위발생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2013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14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무함마드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무르시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쿠데타 축출 이후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배경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무함마드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무르시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지지자들이 군사쿠데타 축출에 항의하여 시위 참여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과정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이집트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보안군과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군부가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al-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Nahda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광장과 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Rabaa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al-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Adawiya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광장 시위 급습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시위 해산 및 진압 과정에서 경찰은 최루탄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고무탄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실탄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불도저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장갑차 등을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사용하였고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옥상에는 저격수를 배치하였으며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군부 헬리콥터가 시위자들을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공격함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결과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•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휴먼라이츠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워치는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사망자 최소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817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최대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1,000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으로 추산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이집트 보건부는 사망자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638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이 중 시민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595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경찰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43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부상자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3,994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으로 추산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주체 및 대상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2501660"/>
            <a:ext cx="8596668" cy="1940944"/>
          </a:xfrm>
        </p:spPr>
        <p:txBody>
          <a:bodyPr>
            <a:normAutofit lnSpcReduction="10000"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박해의 주체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압둘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파타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엘시시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현 정부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경찰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보안군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군사법원 등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박해의 대상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무함마드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무르시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전 대통령 지지자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무슬림형제단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시위자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기자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              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여성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종교적 소수자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콥틱교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기독교인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),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성소수자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난민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이주자 등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표현 및 결사의 자유 억압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임의적인 체포 및 구금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강제 실종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고문 및 학대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과도한 무력사용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불공정한 재판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사형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9"/>
          <a:stretch/>
        </p:blipFill>
        <p:spPr>
          <a:xfrm>
            <a:off x="3399413" y="1578634"/>
            <a:ext cx="5597938" cy="433161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376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표현 및 결사의 자유 억압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정부를 비난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또는 반대의사를 표현하는 사람들을 목표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인권유린 상황에 대해 문서화하는 언론인을 체포 및 기소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당국을 비판하는 매스컴 또는 야당 매스컴 종사 기자들 기소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무슬림형제단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(MB)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과 연관 있는 단체 폐쇄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인권단체를 대상으로 제재 부과</a:t>
            </a:r>
            <a:endParaRPr lang="en-US" altLang="ko-KR" dirty="0" smtClean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5" r="6934"/>
          <a:stretch/>
        </p:blipFill>
        <p:spPr>
          <a:xfrm>
            <a:off x="486134" y="5184475"/>
            <a:ext cx="8381821" cy="16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2"/>
          <a:stretch/>
        </p:blipFill>
        <p:spPr>
          <a:xfrm>
            <a:off x="4751381" y="2193984"/>
            <a:ext cx="3952672" cy="40946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임의적인 체포 및 구금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정부 비평가 또는 반대파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인권 옹호론자 등을 자택 또는 거리에서 체포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체포 사유에 대한 통지 부재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임의적으로 구금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일부의 경우 미결 구금기한인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2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년 초과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무혐의 또는 궐석 재판으로 장기간 구금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수배자 부재 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보안군은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수배자의 가족이나 친구를 체포</a:t>
            </a: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" b="28557"/>
          <a:stretch/>
        </p:blipFill>
        <p:spPr>
          <a:xfrm>
            <a:off x="3158931" y="1906438"/>
            <a:ext cx="5588254" cy="495156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강제실종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보안군에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체포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→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강제실종 상태</a:t>
            </a:r>
            <a:r>
              <a:rPr lang="en-US" altLang="ko-KR" dirty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→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독방에 감금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일부 억류자의 경우 강제 실종되어 비밀리에 구금됨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공식적인 통지 없이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구금되며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변호사 또는 가족과의 접촉 거부됨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국가보안기구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(NSA)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공무원들은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자백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을 받아내기 위해 고문 및 학대</a:t>
            </a:r>
            <a:endParaRPr lang="ar-SA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ar-SA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2950233"/>
            <a:ext cx="8428008" cy="39595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고문 및 학대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보안군은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억류자들을 체포한 뒤 고문 및 학대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고문 및 학대를 하는 이유는 재판에 대비하여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자백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을 받아내기 위함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고문 및 학대 방법으로는 심한 구타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전기충격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어려운 자세 강요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민감한 신체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부위에 대한 전기충격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강간 등이 있음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NSA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공무원들은 특히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무슬림형제단의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소위 지지자라고 알려진 사람들을 표적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으로 삼음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" y="2898475"/>
            <a:ext cx="8428008" cy="39595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과도한 무력 사용 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</a:p>
          <a:p>
            <a:pPr marL="0" indent="0" latinLnBrk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당국은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시위법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(2013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107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번 법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12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조에 의거하여 참가자들이 떠나는 것을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 latinLnBrk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거부할 경우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보안부대는 물 대포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경찰봉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최루탄을 이용해 시위자들을 해산할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 latinLnBrk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권리가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있다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 latinLnBrk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보안군은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지나친 또는 불필요한 무력을 사용하여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허가 받지 않은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’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시위 및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대중모임을 해산시킴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해산 과정에서 수 많은 사망자와 부상자가 속출함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95" y="2340635"/>
            <a:ext cx="6124755" cy="394802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불공정한 재판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형사법원은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2013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무르시가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축출된 이후 시위 참여 및 정치적 폭력 혐의로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수십 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때로는 수백 명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을 대상으로 대규모 불공정한 재판을 집행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일부 재판에서 법원은 고문을 통해 얻어낸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자백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을 증거로 채택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이집트 전역에 걸친 법원은 종종 </a:t>
            </a:r>
            <a:r>
              <a:rPr lang="ko-KR" altLang="en-US" u="sng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날조된 혐의로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수 백 명의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MB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및 반대활동가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들에게 징역형 또는 사형을 선고함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판사들은 피고인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변호사의 증거 제출을 막음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실질적 증거가 없음에도 피고인에게 유죄를 선고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" y="89137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4" y="420785"/>
            <a:ext cx="5831457" cy="58295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" y="89137"/>
            <a:ext cx="1130060" cy="66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2483" y="6340415"/>
            <a:ext cx="5218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출처</a:t>
            </a:r>
            <a:r>
              <a:rPr lang="en-US" altLang="ko-KR" sz="900" dirty="0"/>
              <a:t>: https://www.slideshare.net/maboelazm2/ss-41594785</a:t>
            </a:r>
            <a:r>
              <a:rPr lang="ar-SA" altLang="ko-KR" sz="900" dirty="0" smtClean="0"/>
              <a:t>/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4398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8104" y="457224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목차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5303" y="1979435"/>
            <a:ext cx="8596668" cy="458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I. 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이집트 정치 배경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   I-I. </a:t>
            </a:r>
            <a:r>
              <a:rPr lang="ko-KR" altLang="en-US" b="1" dirty="0" smtClean="0">
                <a:latin typeface="+mj-ea"/>
                <a:ea typeface="+mj-ea"/>
              </a:rPr>
              <a:t>호스니 </a:t>
            </a:r>
            <a:r>
              <a:rPr lang="ko-KR" altLang="en-US" b="1" dirty="0" err="1" smtClean="0">
                <a:latin typeface="+mj-ea"/>
                <a:ea typeface="+mj-ea"/>
              </a:rPr>
              <a:t>무바라크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(1981-2011)</a:t>
            </a:r>
          </a:p>
          <a:p>
            <a:pPr marL="0" indent="0">
              <a:buNone/>
            </a:pP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  I-II. </a:t>
            </a:r>
            <a:r>
              <a:rPr lang="ko-KR" altLang="en-US" b="1" dirty="0" err="1" smtClean="0">
                <a:latin typeface="+mj-ea"/>
                <a:ea typeface="+mj-ea"/>
              </a:rPr>
              <a:t>무함마드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latin typeface="+mj-ea"/>
                <a:ea typeface="+mj-ea"/>
              </a:rPr>
              <a:t>무르시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(2012-2013)</a:t>
            </a:r>
          </a:p>
          <a:p>
            <a:pPr marL="0" indent="0">
              <a:buNone/>
            </a:pP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  I-III. </a:t>
            </a:r>
            <a:r>
              <a:rPr lang="ko-KR" altLang="en-US" b="1" dirty="0" err="1" smtClean="0">
                <a:latin typeface="+mj-ea"/>
                <a:ea typeface="+mj-ea"/>
              </a:rPr>
              <a:t>압둘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latin typeface="+mj-ea"/>
                <a:ea typeface="+mj-ea"/>
              </a:rPr>
              <a:t>파타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latin typeface="+mj-ea"/>
                <a:ea typeface="+mj-ea"/>
              </a:rPr>
              <a:t>엘시시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(2014-2018 </a:t>
            </a:r>
            <a:r>
              <a:rPr lang="ko-KR" altLang="en-US" b="1" dirty="0" smtClean="0">
                <a:latin typeface="+mj-ea"/>
                <a:ea typeface="+mj-ea"/>
              </a:rPr>
              <a:t>현재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II. 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이집트 내 주요 사건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    II-I. 1</a:t>
            </a:r>
            <a:r>
              <a:rPr lang="ko-KR" altLang="en-US" b="1" dirty="0" smtClean="0">
                <a:latin typeface="+mj-ea"/>
                <a:ea typeface="+mj-ea"/>
              </a:rPr>
              <a:t>월 </a:t>
            </a:r>
            <a:r>
              <a:rPr lang="en-US" altLang="ko-KR" b="1" dirty="0" smtClean="0">
                <a:latin typeface="+mj-ea"/>
                <a:ea typeface="+mj-ea"/>
              </a:rPr>
              <a:t>25</a:t>
            </a:r>
            <a:r>
              <a:rPr lang="ko-KR" altLang="en-US" b="1" dirty="0" smtClean="0">
                <a:latin typeface="+mj-ea"/>
                <a:ea typeface="+mj-ea"/>
              </a:rPr>
              <a:t>일 혁명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   II-II. </a:t>
            </a:r>
            <a:r>
              <a:rPr lang="ko-KR" altLang="en-US" b="1" dirty="0" err="1" smtClean="0">
                <a:latin typeface="+mj-ea"/>
                <a:ea typeface="+mj-ea"/>
              </a:rPr>
              <a:t>라바아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latin typeface="+mj-ea"/>
                <a:ea typeface="+mj-ea"/>
              </a:rPr>
              <a:t>알아다위야</a:t>
            </a:r>
            <a:r>
              <a:rPr lang="ko-KR" altLang="en-US" b="1" dirty="0" smtClean="0">
                <a:latin typeface="+mj-ea"/>
                <a:ea typeface="+mj-ea"/>
              </a:rPr>
              <a:t> 광장 학살 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III. 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이집트 박해상황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   III-I. </a:t>
            </a:r>
            <a:r>
              <a:rPr lang="ko-KR" altLang="en-US" b="1" dirty="0" smtClean="0">
                <a:latin typeface="+mj-ea"/>
                <a:ea typeface="+mj-ea"/>
              </a:rPr>
              <a:t>이집트 박해주체 및 박해의 대상 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   III-II. </a:t>
            </a:r>
            <a:r>
              <a:rPr lang="ko-KR" altLang="en-US" b="1" dirty="0" smtClean="0">
                <a:latin typeface="+mj-ea"/>
                <a:ea typeface="+mj-ea"/>
              </a:rPr>
              <a:t>박해의 종류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ko-KR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"/>
          <a:stretch/>
        </p:blipFill>
        <p:spPr>
          <a:xfrm>
            <a:off x="509601" y="698739"/>
            <a:ext cx="8809835" cy="54950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" y="18190"/>
            <a:ext cx="1130060" cy="66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0129" y="6314536"/>
            <a:ext cx="5218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출처</a:t>
            </a:r>
            <a:r>
              <a:rPr lang="en-US" altLang="ko-KR" sz="900" dirty="0" smtClean="0"/>
              <a:t>: https</a:t>
            </a:r>
            <a:r>
              <a:rPr lang="en-US" altLang="ko-KR" sz="900" dirty="0"/>
              <a:t>://almarsad.co/2017/03/23/</a:t>
            </a:r>
            <a:r>
              <a:rPr lang="ar-SA" altLang="ko-KR" sz="900" dirty="0"/>
              <a:t>الحكم-الرابع-شبح-القضاء-الليبي-يطارد/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4406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65" y="2873"/>
            <a:ext cx="7073660" cy="51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박해상황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박해의 종류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사형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전례 없는 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규모로 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사형 선고가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집행되고 있음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사형선고를 받은 대다수는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무슬림형제단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회원 또는 지지자들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ko-KR" altLang="ko-KR" b="1" dirty="0" smtClean="0">
                <a:solidFill>
                  <a:schemeClr val="tx1"/>
                </a:solidFill>
                <a:latin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군사법원은 살해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강간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마약매매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무장 강도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테러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무슬림형제단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소속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기밀정보 입수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화기 및 폭발물 소지 혐의로 사형선고를 내림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2018.7.29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일자 뉴스기사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이집트 군사쿠데타 항의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75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명에 사형선고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”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1839" y="1984075"/>
            <a:ext cx="8596668" cy="4304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71885"/>
            <a:ext cx="1130060" cy="6632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0" y="914399"/>
            <a:ext cx="7591246" cy="5003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0445" y="5995358"/>
            <a:ext cx="4080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출처</a:t>
            </a:r>
            <a:r>
              <a:rPr lang="en-US" altLang="ko-KR" sz="800" dirty="0" smtClean="0"/>
              <a:t>: http</a:t>
            </a:r>
            <a:r>
              <a:rPr lang="en-US" altLang="ko-KR" sz="800" dirty="0"/>
              <a:t>://www.hani.co.kr/arti/international/arabafrica/855284.html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1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2047" y="2731699"/>
            <a:ext cx="5460520" cy="1320800"/>
          </a:xfrm>
        </p:spPr>
        <p:txBody>
          <a:bodyPr>
            <a:noAutofit/>
          </a:bodyPr>
          <a:lstStyle/>
          <a:p>
            <a:r>
              <a:rPr lang="ko-KR" altLang="en-US" sz="6600" b="1" dirty="0" smtClean="0"/>
              <a:t>감사</a:t>
            </a:r>
            <a:r>
              <a:rPr lang="ko-KR" altLang="en-US" sz="6600" b="1" dirty="0" smtClean="0">
                <a:solidFill>
                  <a:schemeClr val="bg1">
                    <a:lumMod val="50000"/>
                  </a:schemeClr>
                </a:solidFill>
              </a:rPr>
              <a:t>합니다</a:t>
            </a:r>
            <a:r>
              <a:rPr lang="en-US" altLang="ko-KR" sz="6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정치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배경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호스니 </a:t>
            </a:r>
            <a:r>
              <a:rPr lang="ko-KR" altLang="en-US" sz="2200" b="1" dirty="0" err="1">
                <a:solidFill>
                  <a:schemeClr val="tx1"/>
                </a:solidFill>
                <a:latin typeface="+mj-ea"/>
              </a:rPr>
              <a:t>무바라크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(1981-2011)</a:t>
            </a: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r>
              <a:rPr lang="en-US" altLang="ko-KR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4175185"/>
            <a:ext cx="8596668" cy="1866177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대통령 임기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1981.10~2011.2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30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년간의 독재정치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퇴진 배경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이집트 경제의 장기불황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불평등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경찰의 횡포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시민권 및 정치적 권리 박탈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오랜 독재 정치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2011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‘1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25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일</a:t>
            </a: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혁명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  <a:ea typeface="+mj-ea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으로 호스니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무바라크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퇴진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60" y="1451463"/>
            <a:ext cx="276941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>I.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</a:rPr>
              <a:t>이집트 정치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배경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무함마드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무르시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(2012-2013)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4202" y="4313207"/>
            <a:ext cx="8596668" cy="1866177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대통령 임기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2012.6~2013.7</a:t>
            </a:r>
          </a:p>
          <a:p>
            <a:r>
              <a:rPr lang="ko-KR" altLang="en-US" b="1" dirty="0" err="1" smtClean="0">
                <a:solidFill>
                  <a:schemeClr val="tx1"/>
                </a:solidFill>
                <a:latin typeface="+mj-ea"/>
                <a:ea typeface="+mj-ea"/>
              </a:rPr>
              <a:t>무슬림형제단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원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자유정의당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대표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(2011.4.30)</a:t>
            </a:r>
          </a:p>
          <a:p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압둘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파타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엘시시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군사령관이 주도한 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군사쿠데타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로 축출됨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(2013.7.3)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군사쿠데타에 반대하는 </a:t>
            </a:r>
            <a:r>
              <a:rPr lang="ko-KR" altLang="en-US" b="1" dirty="0" err="1" smtClean="0">
                <a:solidFill>
                  <a:schemeClr val="tx1"/>
                </a:solidFill>
                <a:latin typeface="+mj-ea"/>
                <a:ea typeface="+mj-ea"/>
              </a:rPr>
              <a:t>라바아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+mj-ea"/>
                <a:ea typeface="+mj-ea"/>
              </a:rPr>
              <a:t>알아다위야</a:t>
            </a:r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 광장 시위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발생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(2013.8.14)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sp>
        <p:nvSpPr>
          <p:cNvPr id="6" name="AutoShape 2" descr="Muhammed mursi에 대한 이미지 검색결과"/>
          <p:cNvSpPr>
            <a:spLocks noChangeAspect="1" noChangeArrowheads="1"/>
          </p:cNvSpPr>
          <p:nvPr/>
        </p:nvSpPr>
        <p:spPr bwMode="auto">
          <a:xfrm>
            <a:off x="63500" y="-136525"/>
            <a:ext cx="647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07" y="1507764"/>
            <a:ext cx="2631057" cy="24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/>
          </a:bodyPr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무슬림형제단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(MB, Muslim Brotherhood)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5575" y="3502325"/>
            <a:ext cx="8596668" cy="282371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이집트 내 초국가적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순니파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이슬람주의 단체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설립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1928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이슬람학자이자 교사인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Hassan al-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Banna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가 설립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순니파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이슬람주의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사회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종교 보수주의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반공주의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MB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대표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Mohammed 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Badie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  <a:p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무슬림형제단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(MB)</a:t>
            </a:r>
            <a:r>
              <a:rPr lang="ko-KR" altLang="en-US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멤버들이 설립한 정당 중 이집트의 자유정의당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(FJP, Freedom and Justice Party)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 있음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mtClean="0">
                <a:solidFill>
                  <a:schemeClr val="tx1"/>
                </a:solidFill>
                <a:latin typeface="+mj-ea"/>
                <a:ea typeface="+mj-ea"/>
              </a:rPr>
              <a:t>2013</a:t>
            </a:r>
            <a:r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이집트 정부에 의해 테러단체로 지명되면서 정부의 탄압을 받음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2" y="1333517"/>
            <a:ext cx="2199737" cy="19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/>
          </a:bodyPr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무슬림형제단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(MB, Muslim Brotherhood)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4971" y="1250829"/>
            <a:ext cx="8596668" cy="5003321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MB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구성원 단계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48904" y="1837426"/>
            <a:ext cx="2225615" cy="121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45236" y="1906980"/>
            <a:ext cx="1505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Sylfaen" panose="010A0502050306030303" pitchFamily="18" charset="0"/>
                <a:ea typeface="+mj-ea"/>
              </a:rPr>
              <a:t> </a:t>
            </a:r>
            <a:r>
              <a:rPr lang="en-US" altLang="ko-KR" sz="3200" dirty="0" err="1" smtClean="0">
                <a:latin typeface="Sylfaen" panose="010A0502050306030303" pitchFamily="18" charset="0"/>
                <a:ea typeface="+mj-ea"/>
              </a:rPr>
              <a:t>Muhib</a:t>
            </a:r>
            <a:endParaRPr lang="en-US" altLang="ko-KR" sz="3200" dirty="0" smtClean="0">
              <a:latin typeface="Sylfaen" panose="010A0502050306030303" pitchFamily="18" charset="0"/>
              <a:ea typeface="+mj-ea"/>
            </a:endParaRPr>
          </a:p>
          <a:p>
            <a:r>
              <a:rPr lang="en-US" altLang="ko-KR" sz="3200" dirty="0" smtClean="0">
                <a:latin typeface="Sylfaen" panose="010A0502050306030303" pitchFamily="18" charset="0"/>
                <a:ea typeface="+mj-ea"/>
              </a:rPr>
              <a:t> (lovers)</a:t>
            </a:r>
            <a:endParaRPr lang="ko-KR" altLang="en-US" sz="3200" dirty="0">
              <a:latin typeface="Sylfaen" panose="010A0502050306030303" pitchFamily="18" charset="0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37464" y="1837426"/>
            <a:ext cx="2225615" cy="121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20211" y="1837426"/>
            <a:ext cx="22428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Sylfaen" panose="010A0502050306030303" pitchFamily="18" charset="0"/>
              </a:rPr>
              <a:t>  </a:t>
            </a:r>
            <a:r>
              <a:rPr lang="en-US" altLang="ko-KR" sz="3200" dirty="0" err="1" smtClean="0">
                <a:latin typeface="Sylfaen" panose="010A0502050306030303" pitchFamily="18" charset="0"/>
              </a:rPr>
              <a:t>Muayyad</a:t>
            </a:r>
            <a:endParaRPr lang="en-US" altLang="ko-KR" sz="3200" dirty="0">
              <a:latin typeface="Sylfaen" panose="010A0502050306030303" pitchFamily="18" charset="0"/>
            </a:endParaRPr>
          </a:p>
          <a:p>
            <a:r>
              <a:rPr lang="en-US" altLang="ko-KR" sz="3200" dirty="0">
                <a:latin typeface="Sylfaen" panose="010A0502050306030303" pitchFamily="18" charset="0"/>
              </a:rPr>
              <a:t>(Supporters)</a:t>
            </a:r>
            <a:endParaRPr lang="ko-KR" altLang="en-US" sz="3200" dirty="0">
              <a:latin typeface="Sylfaen" panose="010A0502050306030303" pitchFamily="18" charset="0"/>
            </a:endParaRPr>
          </a:p>
          <a:p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126024" y="1837426"/>
            <a:ext cx="2225615" cy="121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08771" y="1837426"/>
            <a:ext cx="2181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Sylfaen" panose="010A0502050306030303" pitchFamily="18" charset="0"/>
              </a:rPr>
              <a:t> </a:t>
            </a:r>
            <a:r>
              <a:rPr lang="en-US" altLang="ko-KR" sz="3200" dirty="0" err="1" smtClean="0">
                <a:latin typeface="Sylfaen" panose="010A0502050306030303" pitchFamily="18" charset="0"/>
              </a:rPr>
              <a:t>Muntasib</a:t>
            </a:r>
            <a:endParaRPr lang="en-US" altLang="ko-KR" sz="3200" dirty="0" smtClean="0">
              <a:latin typeface="Sylfaen" panose="010A0502050306030303" pitchFamily="18" charset="0"/>
            </a:endParaRPr>
          </a:p>
          <a:p>
            <a:r>
              <a:rPr lang="en-US" altLang="ko-KR" sz="3200" dirty="0" smtClean="0">
                <a:latin typeface="Sylfaen" panose="010A0502050306030303" pitchFamily="18" charset="0"/>
              </a:rPr>
              <a:t>(Affiliated)</a:t>
            </a:r>
            <a:endParaRPr lang="ko-KR" altLang="en-US" sz="3200" dirty="0">
              <a:latin typeface="Sylfaen" panose="010A0502050306030303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41645" y="4373592"/>
            <a:ext cx="2225615" cy="121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150271" y="4443146"/>
            <a:ext cx="205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Sylfaen" panose="010A0502050306030303" pitchFamily="18" charset="0"/>
              </a:rPr>
              <a:t> </a:t>
            </a:r>
            <a:r>
              <a:rPr lang="en-US" altLang="ko-KR" sz="3200" dirty="0" err="1" smtClean="0">
                <a:latin typeface="Sylfaen" panose="010A0502050306030303" pitchFamily="18" charset="0"/>
              </a:rPr>
              <a:t>Muntazim</a:t>
            </a:r>
            <a:endParaRPr lang="en-US" altLang="ko-KR" sz="3200" dirty="0" smtClean="0">
              <a:latin typeface="Sylfaen" panose="010A0502050306030303" pitchFamily="18" charset="0"/>
            </a:endParaRPr>
          </a:p>
          <a:p>
            <a:r>
              <a:rPr lang="en-US" altLang="ko-KR" sz="3200" dirty="0" smtClean="0">
                <a:latin typeface="Sylfaen" panose="010A0502050306030303" pitchFamily="18" charset="0"/>
              </a:rPr>
              <a:t>(Organizer)</a:t>
            </a:r>
            <a:endParaRPr lang="ko-KR" altLang="en-US" sz="3200" dirty="0">
              <a:latin typeface="Sylfaen" panose="010A0502050306030303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72398" y="4373592"/>
            <a:ext cx="2225615" cy="121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271046" y="4443146"/>
            <a:ext cx="2577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Sylfaen" panose="010A0502050306030303" pitchFamily="18" charset="0"/>
              </a:rPr>
              <a:t>  Ach’ </a:t>
            </a:r>
            <a:r>
              <a:rPr lang="en-US" altLang="ko-KR" sz="3200" dirty="0" err="1" smtClean="0">
                <a:latin typeface="Sylfaen" panose="010A0502050306030303" pitchFamily="18" charset="0"/>
              </a:rPr>
              <a:t>amal</a:t>
            </a:r>
            <a:endParaRPr lang="en-US" altLang="ko-KR" sz="3200" dirty="0" smtClean="0">
              <a:latin typeface="Sylfaen" panose="010A0502050306030303" pitchFamily="18" charset="0"/>
            </a:endParaRPr>
          </a:p>
          <a:p>
            <a:r>
              <a:rPr lang="en-US" altLang="ko-KR" sz="3200" dirty="0" smtClean="0">
                <a:latin typeface="Sylfaen" panose="010A0502050306030303" pitchFamily="18" charset="0"/>
              </a:rPr>
              <a:t>(</a:t>
            </a:r>
            <a:r>
              <a:rPr lang="en-US" altLang="ko-KR" sz="2200" dirty="0" smtClean="0">
                <a:latin typeface="Sylfaen" panose="010A0502050306030303" pitchFamily="18" charset="0"/>
              </a:rPr>
              <a:t>Working brother</a:t>
            </a:r>
            <a:r>
              <a:rPr lang="en-US" altLang="ko-KR" sz="3200" dirty="0" smtClean="0">
                <a:latin typeface="Sylfaen" panose="010A0502050306030303" pitchFamily="18" charset="0"/>
              </a:rPr>
              <a:t>)</a:t>
            </a:r>
            <a:endParaRPr lang="ko-KR" altLang="en-US" sz="3200" dirty="0">
              <a:latin typeface="Sylfaen" panose="010A0502050306030303" pitchFamily="18" charset="0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3278038" y="2303253"/>
            <a:ext cx="672860" cy="21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358121" y="2303252"/>
            <a:ext cx="672860" cy="21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왼쪽 화살표 22"/>
          <p:cNvSpPr/>
          <p:nvPr/>
        </p:nvSpPr>
        <p:spPr>
          <a:xfrm>
            <a:off x="3780553" y="4813539"/>
            <a:ext cx="1060206" cy="248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으로 구부러진 화살표 24"/>
          <p:cNvSpPr/>
          <p:nvPr/>
        </p:nvSpPr>
        <p:spPr>
          <a:xfrm rot="1472972">
            <a:off x="8057890" y="3220527"/>
            <a:ext cx="686020" cy="1980309"/>
          </a:xfrm>
          <a:prstGeom prst="curvedLeftArrow">
            <a:avLst>
              <a:gd name="adj1" fmla="val 27545"/>
              <a:gd name="adj2" fmla="val 50000"/>
              <a:gd name="adj3" fmla="val 41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32353" y="3167520"/>
            <a:ext cx="16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If approved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/>
        </p:nvCxnSpPr>
        <p:spPr>
          <a:xfrm>
            <a:off x="3572932" y="2445589"/>
            <a:ext cx="0" cy="7460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92376" y="3491577"/>
            <a:ext cx="163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If satisfied his monitor</a:t>
            </a:r>
            <a:endParaRPr lang="ko-KR" altLang="en-US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7913508" y="3945990"/>
            <a:ext cx="819509" cy="2500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자유정의당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(FJP, Freedom and Justice Party)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7392" y="3674852"/>
            <a:ext cx="8596668" cy="2935854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이집트 이슬람주의 정당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설립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2011.04.30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해체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2014.08.09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당대표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무함마드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무르시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명목상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독립적인 정당이지만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MB(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무슬림형제단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와 강한 연대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MB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가 테러리스트 그룹으로 지정되면서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(2013.12) 2014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년 금지 및 해체됨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하지만 비공식적으로 음지에서 활동함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98" y="1287401"/>
            <a:ext cx="2381250" cy="18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</a:rPr>
              <a:t>I.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</a:rPr>
              <a:t>이집트 정치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배경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압둘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파타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</a:rPr>
              <a:t>엘시시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(2014-2018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</a:rPr>
              <a:t>현재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4202" y="4313207"/>
            <a:ext cx="8596668" cy="232913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대통령 임기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2014.6.~2018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현재까지</a:t>
            </a:r>
            <a:endParaRPr lang="en-US" altLang="ko-KR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압둘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파타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엘시시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군사령관이 주도하는 군사쿠데타로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무르시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전 대통령 축출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(2013.7.4)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군사쿠데타에 반대하는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라바아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알아다위야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광장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Rabaa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el-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Adaweya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과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나흐다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광장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  <a:ea typeface="+mj-ea"/>
              </a:rPr>
              <a:t>Nahda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squares)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시위를 경찰과 함께 진압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(2013.8.14)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군사쿠데타에 반대하는 세력 및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무르시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지지자들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, MB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에 대한 탄압 지속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  <p:sp>
        <p:nvSpPr>
          <p:cNvPr id="6" name="AutoShape 2" descr="Muhammed mursi에 대한 이미지 검색결과"/>
          <p:cNvSpPr>
            <a:spLocks noChangeAspect="1" noChangeArrowheads="1"/>
          </p:cNvSpPr>
          <p:nvPr/>
        </p:nvSpPr>
        <p:spPr bwMode="auto">
          <a:xfrm>
            <a:off x="63500" y="-136525"/>
            <a:ext cx="647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3" y="1435717"/>
            <a:ext cx="3366817" cy="25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2" y="3252158"/>
            <a:ext cx="8557404" cy="37064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644" y="666169"/>
            <a:ext cx="8596668" cy="442823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>II. </a:t>
            </a:r>
            <a:r>
              <a:rPr lang="ko-KR" altLang="en-US" sz="2200" b="1" dirty="0">
                <a:solidFill>
                  <a:schemeClr val="tx1"/>
                </a:solidFill>
                <a:latin typeface="+mj-ea"/>
              </a:rPr>
              <a:t>이집트 내 주요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사건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: 1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월 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</a:rPr>
              <a:t>25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</a:rPr>
              <a:t>일 혁명</a:t>
            </a:r>
            <a:r>
              <a:rPr lang="en-US" altLang="ko-KR" sz="22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200" b="1" dirty="0">
                <a:solidFill>
                  <a:schemeClr val="tx1"/>
                </a:solidFill>
                <a:latin typeface="+mj-ea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397479"/>
            <a:ext cx="8958978" cy="5080959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시위 발생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2011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25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호스니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무바라크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 집권기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배경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튀니지의 재스민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튀니지의 국화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혁명이 도화선이 되었음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(2010.12.18)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이집트는 가난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불평등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고질적인 부패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경찰의 잔인성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시민권 및 정치적 권리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부재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오랜 독재정치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장기 불황 등도 폭동에 대한 기폭장치로 작용</a:t>
            </a:r>
            <a:endParaRPr lang="en-US" altLang="ko-KR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민주주의를 지지하는 활동가들이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전단지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배포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SNS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를 통해 시위자 동원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과정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경찰에 의한 폭력적인 진압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최루가스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고무탄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사용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대규모 체포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인권옹호자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온라인 활동가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기자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시위자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물품보급 활동가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부상자</a:t>
            </a: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  치료하는 의사 등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</a:p>
          <a:p>
            <a:r>
              <a:rPr lang="ko-KR" altLang="en-US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결과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  •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시위 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18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일째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호스니 </a:t>
            </a:r>
            <a:r>
              <a:rPr lang="ko-KR" altLang="en-US" dirty="0" err="1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무바라크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 대통령 사임</a:t>
            </a:r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(2011.2.11)</a:t>
            </a:r>
          </a:p>
          <a:p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1130060" cy="6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노랑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1654</TotalTime>
  <Words>1253</Words>
  <Application>Microsoft Office PowerPoint</Application>
  <PresentationFormat>와이드스크린</PresentationFormat>
  <Paragraphs>164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HY그래픽M</vt:lpstr>
      <vt:lpstr>맑은 고딕</vt:lpstr>
      <vt:lpstr>Arial</vt:lpstr>
      <vt:lpstr>Sylfaen</vt:lpstr>
      <vt:lpstr>Tahoma</vt:lpstr>
      <vt:lpstr>Trebuchet MS</vt:lpstr>
      <vt:lpstr>Wingdings</vt:lpstr>
      <vt:lpstr>Wingdings 3</vt:lpstr>
      <vt:lpstr>패싯</vt:lpstr>
      <vt:lpstr>이집트: 아랍의 봄, 그 이후</vt:lpstr>
      <vt:lpstr> 목차</vt:lpstr>
      <vt:lpstr>I. 이집트 정치 배경: 호스니 무바라크 (1981-2011)  </vt:lpstr>
      <vt:lpstr>I. 이집트 정치 배경: 무함마드 무르시(2012-2013)</vt:lpstr>
      <vt:lpstr>무슬림형제단(MB, Muslim Brotherhood)</vt:lpstr>
      <vt:lpstr>무슬림형제단(MB, Muslim Brotherhood)</vt:lpstr>
      <vt:lpstr>자유정의당(FJP, Freedom and Justice Party)</vt:lpstr>
      <vt:lpstr>I. 이집트 정치 배경: 압둘 파타 엘시시(2014-2018 현재)</vt:lpstr>
      <vt:lpstr>II. 이집트 내 주요 사건: 1월 25일 혁명 </vt:lpstr>
      <vt:lpstr>II. 이집트 내 주요 사건: 라바아 알아다위야 광장 학살  </vt:lpstr>
      <vt:lpstr>III. 이집트 박해상황: 박해의 주체 및 대상   </vt:lpstr>
      <vt:lpstr>III. 이집트 박해상황: 박해의 종류   </vt:lpstr>
      <vt:lpstr>III. 이집트 박해상황: 박해의 종류   </vt:lpstr>
      <vt:lpstr>III. 이집트 박해상황: 박해의 종류   </vt:lpstr>
      <vt:lpstr>III. 이집트 박해상황: 박해의 종류   </vt:lpstr>
      <vt:lpstr>III. 이집트 박해상황: 박해의 종류   </vt:lpstr>
      <vt:lpstr>III. 이집트 박해상황: 박해의 종류   </vt:lpstr>
      <vt:lpstr>III. 이집트 박해상황: 박해의 종류   </vt:lpstr>
      <vt:lpstr>PowerPoint 프레젠테이션</vt:lpstr>
      <vt:lpstr>PowerPoint 프레젠테이션</vt:lpstr>
      <vt:lpstr>III. 이집트 박해상황: 박해의 종류   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superuser</dc:creator>
  <cp:lastModifiedBy>superuser</cp:lastModifiedBy>
  <cp:revision>78</cp:revision>
  <dcterms:created xsi:type="dcterms:W3CDTF">2018-10-27T04:21:34Z</dcterms:created>
  <dcterms:modified xsi:type="dcterms:W3CDTF">2018-11-05T05:34:41Z</dcterms:modified>
</cp:coreProperties>
</file>